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97" r:id="rId3"/>
    <p:sldId id="298" r:id="rId4"/>
    <p:sldId id="299" r:id="rId5"/>
    <p:sldId id="300" r:id="rId6"/>
    <p:sldId id="301" r:id="rId7"/>
    <p:sldId id="302" r:id="rId8"/>
    <p:sldId id="257" r:id="rId9"/>
    <p:sldId id="263" r:id="rId10"/>
    <p:sldId id="264" r:id="rId11"/>
    <p:sldId id="270" r:id="rId12"/>
    <p:sldId id="269" r:id="rId13"/>
    <p:sldId id="268" r:id="rId14"/>
    <p:sldId id="267" r:id="rId15"/>
    <p:sldId id="266" r:id="rId16"/>
    <p:sldId id="265" r:id="rId17"/>
    <p:sldId id="258" r:id="rId18"/>
    <p:sldId id="273" r:id="rId19"/>
    <p:sldId id="271" r:id="rId20"/>
    <p:sldId id="272" r:id="rId21"/>
    <p:sldId id="276" r:id="rId22"/>
    <p:sldId id="275" r:id="rId23"/>
    <p:sldId id="274" r:id="rId24"/>
    <p:sldId id="259" r:id="rId25"/>
    <p:sldId id="277" r:id="rId26"/>
    <p:sldId id="278" r:id="rId27"/>
    <p:sldId id="279" r:id="rId28"/>
    <p:sldId id="280" r:id="rId29"/>
    <p:sldId id="281" r:id="rId30"/>
    <p:sldId id="260" r:id="rId31"/>
    <p:sldId id="282" r:id="rId32"/>
    <p:sldId id="283" r:id="rId33"/>
    <p:sldId id="284" r:id="rId34"/>
    <p:sldId id="285" r:id="rId35"/>
    <p:sldId id="287" r:id="rId36"/>
    <p:sldId id="288" r:id="rId37"/>
    <p:sldId id="289" r:id="rId38"/>
    <p:sldId id="261" r:id="rId39"/>
    <p:sldId id="286" r:id="rId40"/>
    <p:sldId id="290" r:id="rId41"/>
    <p:sldId id="291" r:id="rId42"/>
    <p:sldId id="292" r:id="rId43"/>
    <p:sldId id="262" r:id="rId44"/>
    <p:sldId id="293" r:id="rId45"/>
    <p:sldId id="295" r:id="rId46"/>
    <p:sldId id="296" r:id="rId47"/>
    <p:sldId id="29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me Slide" id="{69EAFAFC-1D58-B748-8CFA-06EC61C7EAD9}">
          <p14:sldIdLst>
            <p14:sldId id="256"/>
            <p14:sldId id="297"/>
            <p14:sldId id="298"/>
            <p14:sldId id="299"/>
            <p14:sldId id="300"/>
            <p14:sldId id="301"/>
            <p14:sldId id="302"/>
          </p14:sldIdLst>
        </p14:section>
        <p14:section name="members - reds" id="{0A5256F5-DF79-5046-8554-8091BD0A28C9}">
          <p14:sldIdLst>
            <p14:sldId id="257"/>
            <p14:sldId id="263"/>
            <p14:sldId id="264"/>
            <p14:sldId id="270"/>
            <p14:sldId id="269"/>
            <p14:sldId id="268"/>
            <p14:sldId id="267"/>
            <p14:sldId id="266"/>
            <p14:sldId id="265"/>
          </p14:sldIdLst>
        </p14:section>
        <p14:section name="members - whites" id="{FC900825-7732-7E47-9336-EBD4644EDDCA}">
          <p14:sldIdLst>
            <p14:sldId id="258"/>
            <p14:sldId id="273"/>
            <p14:sldId id="271"/>
            <p14:sldId id="272"/>
            <p14:sldId id="276"/>
            <p14:sldId id="275"/>
            <p14:sldId id="274"/>
          </p14:sldIdLst>
        </p14:section>
        <p14:section name="amanda's picks - red" id="{D8254539-A65F-1142-A162-27F68A4602E3}">
          <p14:sldIdLst>
            <p14:sldId id="259"/>
            <p14:sldId id="277"/>
            <p14:sldId id="278"/>
            <p14:sldId id="279"/>
            <p14:sldId id="280"/>
            <p14:sldId id="281"/>
          </p14:sldIdLst>
        </p14:section>
        <p14:section name="amanda's picks - whites" id="{FEFF798D-6753-CA4F-9790-E0642B6E030E}">
          <p14:sldIdLst>
            <p14:sldId id="260"/>
            <p14:sldId id="282"/>
            <p14:sldId id="283"/>
            <p14:sldId id="284"/>
            <p14:sldId id="285"/>
          </p14:sldIdLst>
        </p14:section>
        <p14:section name="amanda's picks - sparkling" id="{B25625A8-F731-1F40-91D1-DD74A56C0903}">
          <p14:sldIdLst>
            <p14:sldId id="287"/>
            <p14:sldId id="288"/>
            <p14:sldId id="289"/>
          </p14:sldIdLst>
        </p14:section>
        <p14:section name="jesse's picks - reds" id="{470E6A33-0F0F-4F4E-845D-59F91247261E}">
          <p14:sldIdLst>
            <p14:sldId id="261"/>
            <p14:sldId id="286"/>
            <p14:sldId id="290"/>
            <p14:sldId id="291"/>
            <p14:sldId id="292"/>
          </p14:sldIdLst>
        </p14:section>
        <p14:section name="jesse's picks - white" id="{10E7F57C-AEA5-EF45-99D3-7F0E4F47FA13}">
          <p14:sldIdLst>
            <p14:sldId id="262"/>
            <p14:sldId id="293"/>
            <p14:sldId id="295"/>
            <p14:sldId id="296"/>
            <p14:sldId id="2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3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78"/>
    <p:restoredTop sz="95624"/>
  </p:normalViewPr>
  <p:slideViewPr>
    <p:cSldViewPr snapToGrid="0" snapToObjects="1">
      <p:cViewPr varScale="1">
        <p:scale>
          <a:sx n="93" d="100"/>
          <a:sy n="93" d="100"/>
        </p:scale>
        <p:origin x="90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235E1-8F82-7344-ACDA-30310D0C65C5}" type="datetimeFigureOut">
              <a:rPr lang="en-US" smtClean="0"/>
              <a:t>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6F24A-75E1-1A46-9699-90F24A0D6477}" type="slidenum">
              <a:rPr lang="en-US" smtClean="0"/>
              <a:t>‹#›</a:t>
            </a:fld>
            <a:endParaRPr lang="en-US"/>
          </a:p>
        </p:txBody>
      </p:sp>
    </p:spTree>
    <p:extLst>
      <p:ext uri="{BB962C8B-B14F-4D97-AF65-F5344CB8AC3E}">
        <p14:creationId xmlns:p14="http://schemas.microsoft.com/office/powerpoint/2010/main" val="379760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6F24A-75E1-1A46-9699-90F24A0D6477}" type="slidenum">
              <a:rPr lang="en-US" smtClean="0"/>
              <a:t>12</a:t>
            </a:fld>
            <a:endParaRPr lang="en-US"/>
          </a:p>
        </p:txBody>
      </p:sp>
    </p:spTree>
    <p:extLst>
      <p:ext uri="{BB962C8B-B14F-4D97-AF65-F5344CB8AC3E}">
        <p14:creationId xmlns:p14="http://schemas.microsoft.com/office/powerpoint/2010/main" val="293682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400F-5318-7640-AADB-65B36D745B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87696-808D-AA4D-B5C4-A67ADA2E8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5E054-02FC-F04F-8A61-409526EB3CA0}"/>
              </a:ext>
            </a:extLst>
          </p:cNvPr>
          <p:cNvSpPr>
            <a:spLocks noGrp="1"/>
          </p:cNvSpPr>
          <p:nvPr>
            <p:ph type="dt" sz="half" idx="10"/>
          </p:nvPr>
        </p:nvSpPr>
        <p:spPr/>
        <p:txBody>
          <a:bodyPr/>
          <a:lstStyle/>
          <a:p>
            <a:fld id="{A18CA890-16CD-7E45-A16E-01C6BFB8CE68}" type="datetimeFigureOut">
              <a:rPr lang="en-US" smtClean="0"/>
              <a:t>2/7/23</a:t>
            </a:fld>
            <a:endParaRPr lang="en-US"/>
          </a:p>
        </p:txBody>
      </p:sp>
      <p:sp>
        <p:nvSpPr>
          <p:cNvPr id="5" name="Footer Placeholder 4">
            <a:extLst>
              <a:ext uri="{FF2B5EF4-FFF2-40B4-BE49-F238E27FC236}">
                <a16:creationId xmlns:a16="http://schemas.microsoft.com/office/drawing/2014/main" id="{BE88B188-FB0D-C042-BEF1-313100C17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0506A-3A3B-B541-B62D-EE16B1590A1B}"/>
              </a:ext>
            </a:extLst>
          </p:cNvPr>
          <p:cNvSpPr>
            <a:spLocks noGrp="1"/>
          </p:cNvSpPr>
          <p:nvPr>
            <p:ph type="sldNum" sz="quarter" idx="12"/>
          </p:nvPr>
        </p:nvSpPr>
        <p:spPr/>
        <p:txBody>
          <a:bodyPr/>
          <a:lstStyle/>
          <a:p>
            <a:fld id="{04A5F2FC-34B8-FF44-B15B-598C9C8A6A09}" type="slidenum">
              <a:rPr lang="en-US" smtClean="0"/>
              <a:t>‹#›</a:t>
            </a:fld>
            <a:endParaRPr lang="en-US"/>
          </a:p>
        </p:txBody>
      </p:sp>
    </p:spTree>
    <p:extLst>
      <p:ext uri="{BB962C8B-B14F-4D97-AF65-F5344CB8AC3E}">
        <p14:creationId xmlns:p14="http://schemas.microsoft.com/office/powerpoint/2010/main" val="422511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8DFF-EF49-7F4C-AEAA-DF1BD72F59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33F7AB-2753-7849-A69D-7D73A3D61B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9F10A-D20F-0B47-90C7-FC46924E4808}"/>
              </a:ext>
            </a:extLst>
          </p:cNvPr>
          <p:cNvSpPr>
            <a:spLocks noGrp="1"/>
          </p:cNvSpPr>
          <p:nvPr>
            <p:ph type="dt" sz="half" idx="10"/>
          </p:nvPr>
        </p:nvSpPr>
        <p:spPr/>
        <p:txBody>
          <a:bodyPr/>
          <a:lstStyle/>
          <a:p>
            <a:fld id="{A18CA890-16CD-7E45-A16E-01C6BFB8CE68}" type="datetimeFigureOut">
              <a:rPr lang="en-US" smtClean="0"/>
              <a:t>2/7/23</a:t>
            </a:fld>
            <a:endParaRPr lang="en-US"/>
          </a:p>
        </p:txBody>
      </p:sp>
      <p:sp>
        <p:nvSpPr>
          <p:cNvPr id="5" name="Footer Placeholder 4">
            <a:extLst>
              <a:ext uri="{FF2B5EF4-FFF2-40B4-BE49-F238E27FC236}">
                <a16:creationId xmlns:a16="http://schemas.microsoft.com/office/drawing/2014/main" id="{A4951508-F649-C14F-AA67-09D776907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9BA8B-FD0C-1749-989A-CB5BA5FE6837}"/>
              </a:ext>
            </a:extLst>
          </p:cNvPr>
          <p:cNvSpPr>
            <a:spLocks noGrp="1"/>
          </p:cNvSpPr>
          <p:nvPr>
            <p:ph type="sldNum" sz="quarter" idx="12"/>
          </p:nvPr>
        </p:nvSpPr>
        <p:spPr/>
        <p:txBody>
          <a:bodyPr/>
          <a:lstStyle/>
          <a:p>
            <a:fld id="{04A5F2FC-34B8-FF44-B15B-598C9C8A6A09}" type="slidenum">
              <a:rPr lang="en-US" smtClean="0"/>
              <a:t>‹#›</a:t>
            </a:fld>
            <a:endParaRPr lang="en-US"/>
          </a:p>
        </p:txBody>
      </p:sp>
    </p:spTree>
    <p:extLst>
      <p:ext uri="{BB962C8B-B14F-4D97-AF65-F5344CB8AC3E}">
        <p14:creationId xmlns:p14="http://schemas.microsoft.com/office/powerpoint/2010/main" val="286585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251D50-5D90-D348-8F98-A129CB9CFB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AAC290-EE96-E048-9D21-36499589D4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92FA8-DA78-624A-B651-04444CE87B8F}"/>
              </a:ext>
            </a:extLst>
          </p:cNvPr>
          <p:cNvSpPr>
            <a:spLocks noGrp="1"/>
          </p:cNvSpPr>
          <p:nvPr>
            <p:ph type="dt" sz="half" idx="10"/>
          </p:nvPr>
        </p:nvSpPr>
        <p:spPr/>
        <p:txBody>
          <a:bodyPr/>
          <a:lstStyle/>
          <a:p>
            <a:fld id="{A18CA890-16CD-7E45-A16E-01C6BFB8CE68}" type="datetimeFigureOut">
              <a:rPr lang="en-US" smtClean="0"/>
              <a:t>2/7/23</a:t>
            </a:fld>
            <a:endParaRPr lang="en-US"/>
          </a:p>
        </p:txBody>
      </p:sp>
      <p:sp>
        <p:nvSpPr>
          <p:cNvPr id="5" name="Footer Placeholder 4">
            <a:extLst>
              <a:ext uri="{FF2B5EF4-FFF2-40B4-BE49-F238E27FC236}">
                <a16:creationId xmlns:a16="http://schemas.microsoft.com/office/drawing/2014/main" id="{BB648646-4220-CF4D-B4B5-E4DA10493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C8ED9-F36A-BA45-A446-5E798F5BD861}"/>
              </a:ext>
            </a:extLst>
          </p:cNvPr>
          <p:cNvSpPr>
            <a:spLocks noGrp="1"/>
          </p:cNvSpPr>
          <p:nvPr>
            <p:ph type="sldNum" sz="quarter" idx="12"/>
          </p:nvPr>
        </p:nvSpPr>
        <p:spPr/>
        <p:txBody>
          <a:bodyPr/>
          <a:lstStyle/>
          <a:p>
            <a:fld id="{04A5F2FC-34B8-FF44-B15B-598C9C8A6A09}" type="slidenum">
              <a:rPr lang="en-US" smtClean="0"/>
              <a:t>‹#›</a:t>
            </a:fld>
            <a:endParaRPr lang="en-US"/>
          </a:p>
        </p:txBody>
      </p:sp>
    </p:spTree>
    <p:extLst>
      <p:ext uri="{BB962C8B-B14F-4D97-AF65-F5344CB8AC3E}">
        <p14:creationId xmlns:p14="http://schemas.microsoft.com/office/powerpoint/2010/main" val="175103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F2613-1533-274A-B19E-4F4CA53839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6AEBE-3AB1-7646-902C-E2F6013BED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768EE-B6F5-B649-85BE-F64C0E325F5D}"/>
              </a:ext>
            </a:extLst>
          </p:cNvPr>
          <p:cNvSpPr>
            <a:spLocks noGrp="1"/>
          </p:cNvSpPr>
          <p:nvPr>
            <p:ph type="dt" sz="half" idx="10"/>
          </p:nvPr>
        </p:nvSpPr>
        <p:spPr/>
        <p:txBody>
          <a:bodyPr/>
          <a:lstStyle/>
          <a:p>
            <a:fld id="{A18CA890-16CD-7E45-A16E-01C6BFB8CE68}" type="datetimeFigureOut">
              <a:rPr lang="en-US" smtClean="0"/>
              <a:t>2/7/23</a:t>
            </a:fld>
            <a:endParaRPr lang="en-US"/>
          </a:p>
        </p:txBody>
      </p:sp>
      <p:sp>
        <p:nvSpPr>
          <p:cNvPr id="5" name="Footer Placeholder 4">
            <a:extLst>
              <a:ext uri="{FF2B5EF4-FFF2-40B4-BE49-F238E27FC236}">
                <a16:creationId xmlns:a16="http://schemas.microsoft.com/office/drawing/2014/main" id="{2E793D48-3C8E-D34C-8675-72D3C4D4E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FECDF-235C-5544-AE88-8A67EFB87AA8}"/>
              </a:ext>
            </a:extLst>
          </p:cNvPr>
          <p:cNvSpPr>
            <a:spLocks noGrp="1"/>
          </p:cNvSpPr>
          <p:nvPr>
            <p:ph type="sldNum" sz="quarter" idx="12"/>
          </p:nvPr>
        </p:nvSpPr>
        <p:spPr/>
        <p:txBody>
          <a:bodyPr/>
          <a:lstStyle/>
          <a:p>
            <a:fld id="{04A5F2FC-34B8-FF44-B15B-598C9C8A6A09}" type="slidenum">
              <a:rPr lang="en-US" smtClean="0"/>
              <a:t>‹#›</a:t>
            </a:fld>
            <a:endParaRPr lang="en-US"/>
          </a:p>
        </p:txBody>
      </p:sp>
    </p:spTree>
    <p:extLst>
      <p:ext uri="{BB962C8B-B14F-4D97-AF65-F5344CB8AC3E}">
        <p14:creationId xmlns:p14="http://schemas.microsoft.com/office/powerpoint/2010/main" val="161136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9959-ACDE-2046-8A00-9621461CFF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93A4B2-854C-2E45-A275-50D7793785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10A86C-232C-4D41-88E6-6C89E3BFF43A}"/>
              </a:ext>
            </a:extLst>
          </p:cNvPr>
          <p:cNvSpPr>
            <a:spLocks noGrp="1"/>
          </p:cNvSpPr>
          <p:nvPr>
            <p:ph type="dt" sz="half" idx="10"/>
          </p:nvPr>
        </p:nvSpPr>
        <p:spPr/>
        <p:txBody>
          <a:bodyPr/>
          <a:lstStyle/>
          <a:p>
            <a:fld id="{A18CA890-16CD-7E45-A16E-01C6BFB8CE68}" type="datetimeFigureOut">
              <a:rPr lang="en-US" smtClean="0"/>
              <a:t>2/7/23</a:t>
            </a:fld>
            <a:endParaRPr lang="en-US"/>
          </a:p>
        </p:txBody>
      </p:sp>
      <p:sp>
        <p:nvSpPr>
          <p:cNvPr id="5" name="Footer Placeholder 4">
            <a:extLst>
              <a:ext uri="{FF2B5EF4-FFF2-40B4-BE49-F238E27FC236}">
                <a16:creationId xmlns:a16="http://schemas.microsoft.com/office/drawing/2014/main" id="{8B5F9D30-A783-8440-9F7C-7DF339094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4DF69-F5AE-F94E-97C2-8D894F1839C9}"/>
              </a:ext>
            </a:extLst>
          </p:cNvPr>
          <p:cNvSpPr>
            <a:spLocks noGrp="1"/>
          </p:cNvSpPr>
          <p:nvPr>
            <p:ph type="sldNum" sz="quarter" idx="12"/>
          </p:nvPr>
        </p:nvSpPr>
        <p:spPr/>
        <p:txBody>
          <a:bodyPr/>
          <a:lstStyle/>
          <a:p>
            <a:fld id="{04A5F2FC-34B8-FF44-B15B-598C9C8A6A09}" type="slidenum">
              <a:rPr lang="en-US" smtClean="0"/>
              <a:t>‹#›</a:t>
            </a:fld>
            <a:endParaRPr lang="en-US"/>
          </a:p>
        </p:txBody>
      </p:sp>
    </p:spTree>
    <p:extLst>
      <p:ext uri="{BB962C8B-B14F-4D97-AF65-F5344CB8AC3E}">
        <p14:creationId xmlns:p14="http://schemas.microsoft.com/office/powerpoint/2010/main" val="254963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99A49-B90A-364F-A6EA-9E625AF0B2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2190E-0C8D-EA4B-B3AC-B2E49B5C46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71E925-A711-1742-B904-743F7FC096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4C814A-4194-2343-914A-66224E87891D}"/>
              </a:ext>
            </a:extLst>
          </p:cNvPr>
          <p:cNvSpPr>
            <a:spLocks noGrp="1"/>
          </p:cNvSpPr>
          <p:nvPr>
            <p:ph type="dt" sz="half" idx="10"/>
          </p:nvPr>
        </p:nvSpPr>
        <p:spPr/>
        <p:txBody>
          <a:bodyPr/>
          <a:lstStyle/>
          <a:p>
            <a:fld id="{A18CA890-16CD-7E45-A16E-01C6BFB8CE68}" type="datetimeFigureOut">
              <a:rPr lang="en-US" smtClean="0"/>
              <a:t>2/7/23</a:t>
            </a:fld>
            <a:endParaRPr lang="en-US"/>
          </a:p>
        </p:txBody>
      </p:sp>
      <p:sp>
        <p:nvSpPr>
          <p:cNvPr id="6" name="Footer Placeholder 5">
            <a:extLst>
              <a:ext uri="{FF2B5EF4-FFF2-40B4-BE49-F238E27FC236}">
                <a16:creationId xmlns:a16="http://schemas.microsoft.com/office/drawing/2014/main" id="{8FC632F6-A20D-EB4F-86B4-97213DF059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FD5AC2-D25D-8A48-94DD-60C24D8C1BCA}"/>
              </a:ext>
            </a:extLst>
          </p:cNvPr>
          <p:cNvSpPr>
            <a:spLocks noGrp="1"/>
          </p:cNvSpPr>
          <p:nvPr>
            <p:ph type="sldNum" sz="quarter" idx="12"/>
          </p:nvPr>
        </p:nvSpPr>
        <p:spPr/>
        <p:txBody>
          <a:bodyPr/>
          <a:lstStyle/>
          <a:p>
            <a:fld id="{04A5F2FC-34B8-FF44-B15B-598C9C8A6A09}" type="slidenum">
              <a:rPr lang="en-US" smtClean="0"/>
              <a:t>‹#›</a:t>
            </a:fld>
            <a:endParaRPr lang="en-US"/>
          </a:p>
        </p:txBody>
      </p:sp>
    </p:spTree>
    <p:extLst>
      <p:ext uri="{BB962C8B-B14F-4D97-AF65-F5344CB8AC3E}">
        <p14:creationId xmlns:p14="http://schemas.microsoft.com/office/powerpoint/2010/main" val="1980429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580B9-41A8-DA4E-940F-0D1BC86DEE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44C6A2-6665-A84C-A19C-A7FA1DF8E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F666A6-8404-924F-9983-DFDF62F4CB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1E5C16-F139-804C-BA2F-D6E766FEB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DC242B-6F4F-FB48-9763-F97A9DBD47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2A2112-7C4A-1A41-A597-036BBCA95DB7}"/>
              </a:ext>
            </a:extLst>
          </p:cNvPr>
          <p:cNvSpPr>
            <a:spLocks noGrp="1"/>
          </p:cNvSpPr>
          <p:nvPr>
            <p:ph type="dt" sz="half" idx="10"/>
          </p:nvPr>
        </p:nvSpPr>
        <p:spPr/>
        <p:txBody>
          <a:bodyPr/>
          <a:lstStyle/>
          <a:p>
            <a:fld id="{A18CA890-16CD-7E45-A16E-01C6BFB8CE68}" type="datetimeFigureOut">
              <a:rPr lang="en-US" smtClean="0"/>
              <a:t>2/7/23</a:t>
            </a:fld>
            <a:endParaRPr lang="en-US"/>
          </a:p>
        </p:txBody>
      </p:sp>
      <p:sp>
        <p:nvSpPr>
          <p:cNvPr id="8" name="Footer Placeholder 7">
            <a:extLst>
              <a:ext uri="{FF2B5EF4-FFF2-40B4-BE49-F238E27FC236}">
                <a16:creationId xmlns:a16="http://schemas.microsoft.com/office/drawing/2014/main" id="{93ABAAE1-386B-1A41-8B12-A5A536BE72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301E17-4BDF-2B48-A2D5-1321413B516A}"/>
              </a:ext>
            </a:extLst>
          </p:cNvPr>
          <p:cNvSpPr>
            <a:spLocks noGrp="1"/>
          </p:cNvSpPr>
          <p:nvPr>
            <p:ph type="sldNum" sz="quarter" idx="12"/>
          </p:nvPr>
        </p:nvSpPr>
        <p:spPr/>
        <p:txBody>
          <a:bodyPr/>
          <a:lstStyle/>
          <a:p>
            <a:fld id="{04A5F2FC-34B8-FF44-B15B-598C9C8A6A09}" type="slidenum">
              <a:rPr lang="en-US" smtClean="0"/>
              <a:t>‹#›</a:t>
            </a:fld>
            <a:endParaRPr lang="en-US"/>
          </a:p>
        </p:txBody>
      </p:sp>
    </p:spTree>
    <p:extLst>
      <p:ext uri="{BB962C8B-B14F-4D97-AF65-F5344CB8AC3E}">
        <p14:creationId xmlns:p14="http://schemas.microsoft.com/office/powerpoint/2010/main" val="98850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CAAF-A63C-4A4A-BAF7-4BFEE73237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684928-3BFB-0743-BDB8-FD9C167304C6}"/>
              </a:ext>
            </a:extLst>
          </p:cNvPr>
          <p:cNvSpPr>
            <a:spLocks noGrp="1"/>
          </p:cNvSpPr>
          <p:nvPr>
            <p:ph type="dt" sz="half" idx="10"/>
          </p:nvPr>
        </p:nvSpPr>
        <p:spPr/>
        <p:txBody>
          <a:bodyPr/>
          <a:lstStyle/>
          <a:p>
            <a:fld id="{A18CA890-16CD-7E45-A16E-01C6BFB8CE68}" type="datetimeFigureOut">
              <a:rPr lang="en-US" smtClean="0"/>
              <a:t>2/7/23</a:t>
            </a:fld>
            <a:endParaRPr lang="en-US"/>
          </a:p>
        </p:txBody>
      </p:sp>
      <p:sp>
        <p:nvSpPr>
          <p:cNvPr id="4" name="Footer Placeholder 3">
            <a:extLst>
              <a:ext uri="{FF2B5EF4-FFF2-40B4-BE49-F238E27FC236}">
                <a16:creationId xmlns:a16="http://schemas.microsoft.com/office/drawing/2014/main" id="{FEBCB9C2-F9AF-DB44-A94D-3617801CA6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CA609A-469B-B845-946C-77FB7F309CD6}"/>
              </a:ext>
            </a:extLst>
          </p:cNvPr>
          <p:cNvSpPr>
            <a:spLocks noGrp="1"/>
          </p:cNvSpPr>
          <p:nvPr>
            <p:ph type="sldNum" sz="quarter" idx="12"/>
          </p:nvPr>
        </p:nvSpPr>
        <p:spPr/>
        <p:txBody>
          <a:bodyPr/>
          <a:lstStyle/>
          <a:p>
            <a:fld id="{04A5F2FC-34B8-FF44-B15B-598C9C8A6A09}" type="slidenum">
              <a:rPr lang="en-US" smtClean="0"/>
              <a:t>‹#›</a:t>
            </a:fld>
            <a:endParaRPr lang="en-US"/>
          </a:p>
        </p:txBody>
      </p:sp>
    </p:spTree>
    <p:extLst>
      <p:ext uri="{BB962C8B-B14F-4D97-AF65-F5344CB8AC3E}">
        <p14:creationId xmlns:p14="http://schemas.microsoft.com/office/powerpoint/2010/main" val="256320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C60A0D-B726-3E49-8B25-9D1F72A9FB3B}"/>
              </a:ext>
            </a:extLst>
          </p:cNvPr>
          <p:cNvSpPr>
            <a:spLocks noGrp="1"/>
          </p:cNvSpPr>
          <p:nvPr>
            <p:ph type="dt" sz="half" idx="10"/>
          </p:nvPr>
        </p:nvSpPr>
        <p:spPr/>
        <p:txBody>
          <a:bodyPr/>
          <a:lstStyle/>
          <a:p>
            <a:fld id="{A18CA890-16CD-7E45-A16E-01C6BFB8CE68}" type="datetimeFigureOut">
              <a:rPr lang="en-US" smtClean="0"/>
              <a:t>2/7/23</a:t>
            </a:fld>
            <a:endParaRPr lang="en-US"/>
          </a:p>
        </p:txBody>
      </p:sp>
      <p:sp>
        <p:nvSpPr>
          <p:cNvPr id="3" name="Footer Placeholder 2">
            <a:extLst>
              <a:ext uri="{FF2B5EF4-FFF2-40B4-BE49-F238E27FC236}">
                <a16:creationId xmlns:a16="http://schemas.microsoft.com/office/drawing/2014/main" id="{F56A26D9-D31E-CD48-961C-1BFC4934C3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D26BA6-8C6B-8C48-84A3-A262EF8CC7FF}"/>
              </a:ext>
            </a:extLst>
          </p:cNvPr>
          <p:cNvSpPr>
            <a:spLocks noGrp="1"/>
          </p:cNvSpPr>
          <p:nvPr>
            <p:ph type="sldNum" sz="quarter" idx="12"/>
          </p:nvPr>
        </p:nvSpPr>
        <p:spPr/>
        <p:txBody>
          <a:bodyPr/>
          <a:lstStyle/>
          <a:p>
            <a:fld id="{04A5F2FC-34B8-FF44-B15B-598C9C8A6A09}" type="slidenum">
              <a:rPr lang="en-US" smtClean="0"/>
              <a:t>‹#›</a:t>
            </a:fld>
            <a:endParaRPr lang="en-US"/>
          </a:p>
        </p:txBody>
      </p:sp>
    </p:spTree>
    <p:extLst>
      <p:ext uri="{BB962C8B-B14F-4D97-AF65-F5344CB8AC3E}">
        <p14:creationId xmlns:p14="http://schemas.microsoft.com/office/powerpoint/2010/main" val="140092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FA8D-64E1-3D4B-953B-3E59D0C3D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FEE0A1-76CA-9D4F-B6B7-371B5DE64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0EDEA-592B-9C47-9FD7-B051157AC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D88A7A-3651-9A4D-817E-81F44473D5BD}"/>
              </a:ext>
            </a:extLst>
          </p:cNvPr>
          <p:cNvSpPr>
            <a:spLocks noGrp="1"/>
          </p:cNvSpPr>
          <p:nvPr>
            <p:ph type="dt" sz="half" idx="10"/>
          </p:nvPr>
        </p:nvSpPr>
        <p:spPr/>
        <p:txBody>
          <a:bodyPr/>
          <a:lstStyle/>
          <a:p>
            <a:fld id="{A18CA890-16CD-7E45-A16E-01C6BFB8CE68}" type="datetimeFigureOut">
              <a:rPr lang="en-US" smtClean="0"/>
              <a:t>2/7/23</a:t>
            </a:fld>
            <a:endParaRPr lang="en-US"/>
          </a:p>
        </p:txBody>
      </p:sp>
      <p:sp>
        <p:nvSpPr>
          <p:cNvPr id="6" name="Footer Placeholder 5">
            <a:extLst>
              <a:ext uri="{FF2B5EF4-FFF2-40B4-BE49-F238E27FC236}">
                <a16:creationId xmlns:a16="http://schemas.microsoft.com/office/drawing/2014/main" id="{2F6B2A93-3986-B34B-9C14-6F3EA58A9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15035-84DF-CC47-9E0D-E9047531D0C3}"/>
              </a:ext>
            </a:extLst>
          </p:cNvPr>
          <p:cNvSpPr>
            <a:spLocks noGrp="1"/>
          </p:cNvSpPr>
          <p:nvPr>
            <p:ph type="sldNum" sz="quarter" idx="12"/>
          </p:nvPr>
        </p:nvSpPr>
        <p:spPr/>
        <p:txBody>
          <a:bodyPr/>
          <a:lstStyle/>
          <a:p>
            <a:fld id="{04A5F2FC-34B8-FF44-B15B-598C9C8A6A09}" type="slidenum">
              <a:rPr lang="en-US" smtClean="0"/>
              <a:t>‹#›</a:t>
            </a:fld>
            <a:endParaRPr lang="en-US"/>
          </a:p>
        </p:txBody>
      </p:sp>
    </p:spTree>
    <p:extLst>
      <p:ext uri="{BB962C8B-B14F-4D97-AF65-F5344CB8AC3E}">
        <p14:creationId xmlns:p14="http://schemas.microsoft.com/office/powerpoint/2010/main" val="114323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34F1-7204-394E-9DA6-49EFC94E73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1EF14-61C6-D044-8FEE-1C53122356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018089-8276-EC46-8E41-BBBC03CDF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A0E8C-5415-8C41-9E50-CC9B4DCB6ACC}"/>
              </a:ext>
            </a:extLst>
          </p:cNvPr>
          <p:cNvSpPr>
            <a:spLocks noGrp="1"/>
          </p:cNvSpPr>
          <p:nvPr>
            <p:ph type="dt" sz="half" idx="10"/>
          </p:nvPr>
        </p:nvSpPr>
        <p:spPr/>
        <p:txBody>
          <a:bodyPr/>
          <a:lstStyle/>
          <a:p>
            <a:fld id="{A18CA890-16CD-7E45-A16E-01C6BFB8CE68}" type="datetimeFigureOut">
              <a:rPr lang="en-US" smtClean="0"/>
              <a:t>2/7/23</a:t>
            </a:fld>
            <a:endParaRPr lang="en-US"/>
          </a:p>
        </p:txBody>
      </p:sp>
      <p:sp>
        <p:nvSpPr>
          <p:cNvPr id="6" name="Footer Placeholder 5">
            <a:extLst>
              <a:ext uri="{FF2B5EF4-FFF2-40B4-BE49-F238E27FC236}">
                <a16:creationId xmlns:a16="http://schemas.microsoft.com/office/drawing/2014/main" id="{5BA78B40-1D4F-1440-B0D0-5511D73AB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FCCA5-F5FF-B248-9EB8-4FA54AC20302}"/>
              </a:ext>
            </a:extLst>
          </p:cNvPr>
          <p:cNvSpPr>
            <a:spLocks noGrp="1"/>
          </p:cNvSpPr>
          <p:nvPr>
            <p:ph type="sldNum" sz="quarter" idx="12"/>
          </p:nvPr>
        </p:nvSpPr>
        <p:spPr/>
        <p:txBody>
          <a:bodyPr/>
          <a:lstStyle/>
          <a:p>
            <a:fld id="{04A5F2FC-34B8-FF44-B15B-598C9C8A6A09}" type="slidenum">
              <a:rPr lang="en-US" smtClean="0"/>
              <a:t>‹#›</a:t>
            </a:fld>
            <a:endParaRPr lang="en-US"/>
          </a:p>
        </p:txBody>
      </p:sp>
    </p:spTree>
    <p:extLst>
      <p:ext uri="{BB962C8B-B14F-4D97-AF65-F5344CB8AC3E}">
        <p14:creationId xmlns:p14="http://schemas.microsoft.com/office/powerpoint/2010/main" val="72943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AEEC7-E6EC-8A46-80DE-39F117CAE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97E6A0-2CB5-1244-B440-37098559E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7E88B-CB38-2D4E-946D-936182F88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CA890-16CD-7E45-A16E-01C6BFB8CE68}" type="datetimeFigureOut">
              <a:rPr lang="en-US" smtClean="0"/>
              <a:t>2/7/23</a:t>
            </a:fld>
            <a:endParaRPr lang="en-US"/>
          </a:p>
        </p:txBody>
      </p:sp>
      <p:sp>
        <p:nvSpPr>
          <p:cNvPr id="5" name="Footer Placeholder 4">
            <a:extLst>
              <a:ext uri="{FF2B5EF4-FFF2-40B4-BE49-F238E27FC236}">
                <a16:creationId xmlns:a16="http://schemas.microsoft.com/office/drawing/2014/main" id="{941FF955-69F5-6446-B10A-6C158B991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B4C8D5-1A3C-B44D-8B27-54E9FC8DB9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5F2FC-34B8-FF44-B15B-598C9C8A6A09}" type="slidenum">
              <a:rPr lang="en-US" smtClean="0"/>
              <a:t>‹#›</a:t>
            </a:fld>
            <a:endParaRPr lang="en-US"/>
          </a:p>
        </p:txBody>
      </p:sp>
    </p:spTree>
    <p:extLst>
      <p:ext uri="{BB962C8B-B14F-4D97-AF65-F5344CB8AC3E}">
        <p14:creationId xmlns:p14="http://schemas.microsoft.com/office/powerpoint/2010/main" val="1955355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6.jpg"/><Relationship Id="rId18" Type="http://schemas.openxmlformats.org/officeDocument/2006/relationships/image" Target="../media/image7.jpg"/><Relationship Id="rId26" Type="http://schemas.openxmlformats.org/officeDocument/2006/relationships/image" Target="../media/image11.svg"/><Relationship Id="rId3" Type="http://schemas.openxmlformats.org/officeDocument/2006/relationships/image" Target="../media/image2.png"/><Relationship Id="rId21" Type="http://schemas.openxmlformats.org/officeDocument/2006/relationships/image" Target="../media/image8.jpg"/><Relationship Id="rId7" Type="http://schemas.openxmlformats.org/officeDocument/2006/relationships/image" Target="../media/image4.jpg"/><Relationship Id="rId12" Type="http://schemas.openxmlformats.org/officeDocument/2006/relationships/image" Target="../media/image5.jpg"/><Relationship Id="rId17" Type="http://schemas.openxmlformats.org/officeDocument/2006/relationships/slide" Target="slide35.xml"/><Relationship Id="rId25"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7.jpg"/><Relationship Id="rId20" Type="http://schemas.openxmlformats.org/officeDocument/2006/relationships/slide" Target="slide38.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slide" Target="slide24.xml"/><Relationship Id="rId24" Type="http://schemas.openxmlformats.org/officeDocument/2006/relationships/image" Target="../media/image9.jpg"/><Relationship Id="rId5" Type="http://schemas.openxmlformats.org/officeDocument/2006/relationships/slide" Target="slide8.xml"/><Relationship Id="rId15" Type="http://schemas.openxmlformats.org/officeDocument/2006/relationships/image" Target="../media/image6.jpg"/><Relationship Id="rId23" Type="http://schemas.openxmlformats.org/officeDocument/2006/relationships/slide" Target="slide43.xml"/><Relationship Id="rId10" Type="http://schemas.openxmlformats.org/officeDocument/2006/relationships/image" Target="../media/image5.jpg"/><Relationship Id="rId19"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image" Target="../media/image4.jpg"/><Relationship Id="rId14" Type="http://schemas.openxmlformats.org/officeDocument/2006/relationships/slide" Target="slide30.xml"/><Relationship Id="rId22" Type="http://schemas.openxmlformats.org/officeDocument/2006/relationships/image" Target="../media/image9.jpg"/><Relationship Id="rId27" Type="http://schemas.openxmlformats.org/officeDocument/2006/relationships/slide" Target="slide7.xml"/></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6.xml"/><Relationship Id="rId3" Type="http://schemas.openxmlformats.org/officeDocument/2006/relationships/image" Target="../media/image14.png"/><Relationship Id="rId7" Type="http://schemas.openxmlformats.org/officeDocument/2006/relationships/slide" Target="slide12.xml"/><Relationship Id="rId12" Type="http://schemas.openxmlformats.org/officeDocument/2006/relationships/slide" Target="slide1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10.xml"/><Relationship Id="rId10" Type="http://schemas.openxmlformats.org/officeDocument/2006/relationships/image" Target="../media/image13.svg"/><Relationship Id="rId4" Type="http://schemas.openxmlformats.org/officeDocument/2006/relationships/slide" Target="slide9.xml"/><Relationship Id="rId9" Type="http://schemas.openxmlformats.org/officeDocument/2006/relationships/image" Target="../media/image10.png"/><Relationship Id="rId14"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6.xml"/><Relationship Id="rId3" Type="http://schemas.openxmlformats.org/officeDocument/2006/relationships/image" Target="../media/image15.png"/><Relationship Id="rId7" Type="http://schemas.openxmlformats.org/officeDocument/2006/relationships/slide" Target="slide12.xml"/><Relationship Id="rId12" Type="http://schemas.openxmlformats.org/officeDocument/2006/relationships/slide" Target="slide1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10.xml"/><Relationship Id="rId10" Type="http://schemas.openxmlformats.org/officeDocument/2006/relationships/image" Target="../media/image13.svg"/><Relationship Id="rId4" Type="http://schemas.openxmlformats.org/officeDocument/2006/relationships/slide" Target="slide9.xml"/><Relationship Id="rId9" Type="http://schemas.openxmlformats.org/officeDocument/2006/relationships/image" Target="../media/image10.png"/><Relationship Id="rId14" Type="http://schemas.openxmlformats.org/officeDocument/2006/relationships/slide" Target="slide1.xml"/></Relationships>
</file>

<file path=ppt/slides/_rels/slide1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5.xml"/><Relationship Id="rId3" Type="http://schemas.openxmlformats.org/officeDocument/2006/relationships/image" Target="../media/image12.png"/><Relationship Id="rId7" Type="http://schemas.openxmlformats.org/officeDocument/2006/relationships/slide" Target="slide11.xml"/><Relationship Id="rId12"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image" Target="../media/image13.svg"/><Relationship Id="rId5" Type="http://schemas.openxmlformats.org/officeDocument/2006/relationships/slide" Target="slide9.xml"/><Relationship Id="rId15" Type="http://schemas.openxmlformats.org/officeDocument/2006/relationships/slide" Target="slide1.xml"/><Relationship Id="rId10"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slide" Target="slide13.xml"/><Relationship Id="rId14" Type="http://schemas.openxmlformats.org/officeDocument/2006/relationships/slide" Target="slide16.xml"/></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6.xml"/><Relationship Id="rId3" Type="http://schemas.openxmlformats.org/officeDocument/2006/relationships/image" Target="../media/image17.png"/><Relationship Id="rId7" Type="http://schemas.openxmlformats.org/officeDocument/2006/relationships/slide" Target="slide12.xml"/><Relationship Id="rId12" Type="http://schemas.openxmlformats.org/officeDocument/2006/relationships/slide" Target="slide1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10.xml"/><Relationship Id="rId10" Type="http://schemas.openxmlformats.org/officeDocument/2006/relationships/image" Target="../media/image13.svg"/><Relationship Id="rId4" Type="http://schemas.openxmlformats.org/officeDocument/2006/relationships/slide" Target="slide9.xml"/><Relationship Id="rId9" Type="http://schemas.openxmlformats.org/officeDocument/2006/relationships/image" Target="../media/image10.png"/><Relationship Id="rId14" Type="http://schemas.openxmlformats.org/officeDocument/2006/relationships/slide" Target="slide1.xml"/></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6.xml"/><Relationship Id="rId3" Type="http://schemas.openxmlformats.org/officeDocument/2006/relationships/image" Target="../media/image18.png"/><Relationship Id="rId7" Type="http://schemas.openxmlformats.org/officeDocument/2006/relationships/slide" Target="slide12.xml"/><Relationship Id="rId12" Type="http://schemas.openxmlformats.org/officeDocument/2006/relationships/slide" Target="slide1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10.xml"/><Relationship Id="rId10" Type="http://schemas.openxmlformats.org/officeDocument/2006/relationships/image" Target="../media/image13.svg"/><Relationship Id="rId4" Type="http://schemas.openxmlformats.org/officeDocument/2006/relationships/slide" Target="slide9.xml"/><Relationship Id="rId9" Type="http://schemas.openxmlformats.org/officeDocument/2006/relationships/image" Target="../media/image10.png"/><Relationship Id="rId14"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6.xml"/><Relationship Id="rId3" Type="http://schemas.openxmlformats.org/officeDocument/2006/relationships/image" Target="../media/image19.png"/><Relationship Id="rId7" Type="http://schemas.openxmlformats.org/officeDocument/2006/relationships/slide" Target="slide12.xml"/><Relationship Id="rId12" Type="http://schemas.openxmlformats.org/officeDocument/2006/relationships/slide" Target="slide1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10.xml"/><Relationship Id="rId10" Type="http://schemas.openxmlformats.org/officeDocument/2006/relationships/image" Target="../media/image13.svg"/><Relationship Id="rId4" Type="http://schemas.openxmlformats.org/officeDocument/2006/relationships/slide" Target="slide9.xml"/><Relationship Id="rId9" Type="http://schemas.openxmlformats.org/officeDocument/2006/relationships/image" Target="../media/image10.png"/><Relationship Id="rId14" Type="http://schemas.openxmlformats.org/officeDocument/2006/relationships/slide" Target="slide1.xml"/></Relationships>
</file>

<file path=ppt/slides/_rels/slide1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6.xml"/><Relationship Id="rId3" Type="http://schemas.openxmlformats.org/officeDocument/2006/relationships/image" Target="../media/image20.png"/><Relationship Id="rId7" Type="http://schemas.openxmlformats.org/officeDocument/2006/relationships/slide" Target="slide12.xml"/><Relationship Id="rId12" Type="http://schemas.openxmlformats.org/officeDocument/2006/relationships/slide" Target="slide1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4.xml"/><Relationship Id="rId5" Type="http://schemas.openxmlformats.org/officeDocument/2006/relationships/slide" Target="slide10.xml"/><Relationship Id="rId10" Type="http://schemas.openxmlformats.org/officeDocument/2006/relationships/image" Target="../media/image13.svg"/><Relationship Id="rId4" Type="http://schemas.openxmlformats.org/officeDocument/2006/relationships/slide" Target="slide9.xml"/><Relationship Id="rId9" Type="http://schemas.openxmlformats.org/officeDocument/2006/relationships/image" Target="../media/image10.png"/><Relationship Id="rId1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 Target="slide19.xml"/><Relationship Id="rId7"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2.xml"/><Relationship Id="rId5" Type="http://schemas.openxmlformats.org/officeDocument/2006/relationships/slide" Target="slide21.xml"/><Relationship Id="rId10" Type="http://schemas.openxmlformats.org/officeDocument/2006/relationships/slide" Target="slide9.xml"/><Relationship Id="rId4" Type="http://schemas.openxmlformats.org/officeDocument/2006/relationships/slide" Target="slide20.xml"/><Relationship Id="rId9" Type="http://schemas.openxmlformats.org/officeDocument/2006/relationships/slide" Target="slide23.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slide" Target="slide22.xml"/><Relationship Id="rId12"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9.xml"/><Relationship Id="rId5" Type="http://schemas.openxmlformats.org/officeDocument/2006/relationships/slide" Target="slide20.xml"/><Relationship Id="rId10" Type="http://schemas.openxmlformats.org/officeDocument/2006/relationships/slide" Target="slide23.xml"/><Relationship Id="rId4" Type="http://schemas.openxmlformats.org/officeDocument/2006/relationships/slide" Target="slide19.xml"/><Relationship Id="rId9"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5.jpg"/><Relationship Id="rId18" Type="http://schemas.openxmlformats.org/officeDocument/2006/relationships/image" Target="../media/image6.jpg"/><Relationship Id="rId26" Type="http://schemas.openxmlformats.org/officeDocument/2006/relationships/slide" Target="slide43.xml"/><Relationship Id="rId3" Type="http://schemas.openxmlformats.org/officeDocument/2006/relationships/image" Target="../media/image2.png"/><Relationship Id="rId21" Type="http://schemas.openxmlformats.org/officeDocument/2006/relationships/image" Target="../media/image7.jpg"/><Relationship Id="rId7" Type="http://schemas.openxmlformats.org/officeDocument/2006/relationships/image" Target="../media/image3.jpg"/><Relationship Id="rId12" Type="http://schemas.openxmlformats.org/officeDocument/2006/relationships/image" Target="../media/image4.jpg"/><Relationship Id="rId17" Type="http://schemas.openxmlformats.org/officeDocument/2006/relationships/slide" Target="slide30.xml"/><Relationship Id="rId25" Type="http://schemas.openxmlformats.org/officeDocument/2006/relationships/image" Target="../media/image9.jpg"/><Relationship Id="rId2" Type="http://schemas.openxmlformats.org/officeDocument/2006/relationships/image" Target="../media/image1.png"/><Relationship Id="rId16" Type="http://schemas.openxmlformats.org/officeDocument/2006/relationships/image" Target="../media/image6.jpg"/><Relationship Id="rId20" Type="http://schemas.openxmlformats.org/officeDocument/2006/relationships/slide" Target="slide35.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7.xml"/><Relationship Id="rId24" Type="http://schemas.openxmlformats.org/officeDocument/2006/relationships/image" Target="../media/image8.jpg"/><Relationship Id="rId5" Type="http://schemas.openxmlformats.org/officeDocument/2006/relationships/image" Target="../media/image11.svg"/><Relationship Id="rId15" Type="http://schemas.openxmlformats.org/officeDocument/2006/relationships/image" Target="../media/image5.jpg"/><Relationship Id="rId23" Type="http://schemas.openxmlformats.org/officeDocument/2006/relationships/slide" Target="slide38.xml"/><Relationship Id="rId10" Type="http://schemas.openxmlformats.org/officeDocument/2006/relationships/image" Target="../media/image4.jpg"/><Relationship Id="rId19" Type="http://schemas.openxmlformats.org/officeDocument/2006/relationships/image" Target="../media/image7.jpg"/><Relationship Id="rId4" Type="http://schemas.openxmlformats.org/officeDocument/2006/relationships/image" Target="../media/image10.png"/><Relationship Id="rId9" Type="http://schemas.openxmlformats.org/officeDocument/2006/relationships/image" Target="../media/image3.jpg"/><Relationship Id="rId14" Type="http://schemas.openxmlformats.org/officeDocument/2006/relationships/slide" Target="slide24.xml"/><Relationship Id="rId22" Type="http://schemas.openxmlformats.org/officeDocument/2006/relationships/image" Target="../media/image8.jpg"/><Relationship Id="rId27" Type="http://schemas.openxmlformats.org/officeDocument/2006/relationships/image" Target="../media/image9.jp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slide" Target="slide22.xml"/><Relationship Id="rId12"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9.xml"/><Relationship Id="rId5" Type="http://schemas.openxmlformats.org/officeDocument/2006/relationships/slide" Target="slide20.xml"/><Relationship Id="rId10" Type="http://schemas.openxmlformats.org/officeDocument/2006/relationships/slide" Target="slide23.xml"/><Relationship Id="rId4" Type="http://schemas.openxmlformats.org/officeDocument/2006/relationships/slide" Target="slide19.xml"/><Relationship Id="rId9" Type="http://schemas.openxmlformats.org/officeDocument/2006/relationships/image" Target="../media/image13.sv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4.png"/><Relationship Id="rId7" Type="http://schemas.openxmlformats.org/officeDocument/2006/relationships/slide" Target="slide22.xml"/><Relationship Id="rId12"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9.xml"/><Relationship Id="rId5" Type="http://schemas.openxmlformats.org/officeDocument/2006/relationships/slide" Target="slide20.xml"/><Relationship Id="rId10" Type="http://schemas.openxmlformats.org/officeDocument/2006/relationships/slide" Target="slide23.xml"/><Relationship Id="rId4" Type="http://schemas.openxmlformats.org/officeDocument/2006/relationships/slide" Target="slide19.xml"/><Relationship Id="rId9" Type="http://schemas.openxmlformats.org/officeDocument/2006/relationships/image" Target="../media/image13.sv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5.png"/><Relationship Id="rId7" Type="http://schemas.openxmlformats.org/officeDocument/2006/relationships/slide" Target="slide22.xml"/><Relationship Id="rId12"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9.xml"/><Relationship Id="rId5" Type="http://schemas.openxmlformats.org/officeDocument/2006/relationships/slide" Target="slide20.xml"/><Relationship Id="rId10" Type="http://schemas.openxmlformats.org/officeDocument/2006/relationships/slide" Target="slide23.xml"/><Relationship Id="rId4" Type="http://schemas.openxmlformats.org/officeDocument/2006/relationships/slide" Target="slide19.xml"/><Relationship Id="rId9" Type="http://schemas.openxmlformats.org/officeDocument/2006/relationships/image" Target="../media/image13.sv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png"/><Relationship Id="rId7" Type="http://schemas.openxmlformats.org/officeDocument/2006/relationships/slide" Target="slide22.xml"/><Relationship Id="rId12"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9.xml"/><Relationship Id="rId5" Type="http://schemas.openxmlformats.org/officeDocument/2006/relationships/slide" Target="slide20.xml"/><Relationship Id="rId10" Type="http://schemas.openxmlformats.org/officeDocument/2006/relationships/slide" Target="slide23.xml"/><Relationship Id="rId4" Type="http://schemas.openxmlformats.org/officeDocument/2006/relationships/slide" Target="slide19.xml"/><Relationship Id="rId9"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5.xml"/><Relationship Id="rId7" Type="http://schemas.openxmlformats.org/officeDocument/2006/relationships/slide" Target="slide29.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slide" Target="slide27.xml"/><Relationship Id="rId10" Type="http://schemas.openxmlformats.org/officeDocument/2006/relationships/slide" Target="slide3.xml"/><Relationship Id="rId4" Type="http://schemas.openxmlformats.org/officeDocument/2006/relationships/slide" Target="slide26.xml"/><Relationship Id="rId9"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28.png"/><Relationship Id="rId7" Type="http://schemas.openxmlformats.org/officeDocument/2006/relationships/slide" Target="slide28.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xml"/><Relationship Id="rId5" Type="http://schemas.openxmlformats.org/officeDocument/2006/relationships/slide" Target="slide26.xml"/><Relationship Id="rId10" Type="http://schemas.openxmlformats.org/officeDocument/2006/relationships/image" Target="../media/image13.svg"/><Relationship Id="rId4" Type="http://schemas.openxmlformats.org/officeDocument/2006/relationships/slide" Target="slide25.xm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29.png"/><Relationship Id="rId7" Type="http://schemas.openxmlformats.org/officeDocument/2006/relationships/slide" Target="slide28.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xml"/><Relationship Id="rId5" Type="http://schemas.openxmlformats.org/officeDocument/2006/relationships/slide" Target="slide26.xml"/><Relationship Id="rId10" Type="http://schemas.openxmlformats.org/officeDocument/2006/relationships/image" Target="../media/image13.svg"/><Relationship Id="rId4" Type="http://schemas.openxmlformats.org/officeDocument/2006/relationships/slide" Target="slide25.xml"/><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30.png"/><Relationship Id="rId7" Type="http://schemas.openxmlformats.org/officeDocument/2006/relationships/slide" Target="slide28.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xml"/><Relationship Id="rId5" Type="http://schemas.openxmlformats.org/officeDocument/2006/relationships/slide" Target="slide26.xml"/><Relationship Id="rId10" Type="http://schemas.openxmlformats.org/officeDocument/2006/relationships/image" Target="../media/image13.svg"/><Relationship Id="rId4" Type="http://schemas.openxmlformats.org/officeDocument/2006/relationships/slide" Target="slide25.xml"/><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31.png"/><Relationship Id="rId7" Type="http://schemas.openxmlformats.org/officeDocument/2006/relationships/slide" Target="slide28.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slide" Target="slide3.xml"/><Relationship Id="rId5" Type="http://schemas.openxmlformats.org/officeDocument/2006/relationships/slide" Target="slide26.xml"/><Relationship Id="rId10" Type="http://schemas.openxmlformats.org/officeDocument/2006/relationships/image" Target="../media/image13.svg"/><Relationship Id="rId4" Type="http://schemas.openxmlformats.org/officeDocument/2006/relationships/slide" Target="slide25.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5.jpg"/><Relationship Id="rId18" Type="http://schemas.openxmlformats.org/officeDocument/2006/relationships/image" Target="../media/image6.jpg"/><Relationship Id="rId26" Type="http://schemas.openxmlformats.org/officeDocument/2006/relationships/slide" Target="slide43.xml"/><Relationship Id="rId3" Type="http://schemas.openxmlformats.org/officeDocument/2006/relationships/image" Target="../media/image2.png"/><Relationship Id="rId21" Type="http://schemas.openxmlformats.org/officeDocument/2006/relationships/image" Target="../media/image7.jpg"/><Relationship Id="rId7" Type="http://schemas.openxmlformats.org/officeDocument/2006/relationships/image" Target="../media/image3.jpg"/><Relationship Id="rId12" Type="http://schemas.openxmlformats.org/officeDocument/2006/relationships/image" Target="../media/image4.jpg"/><Relationship Id="rId17" Type="http://schemas.openxmlformats.org/officeDocument/2006/relationships/slide" Target="slide30.xml"/><Relationship Id="rId25" Type="http://schemas.openxmlformats.org/officeDocument/2006/relationships/image" Target="../media/image9.jpg"/><Relationship Id="rId2" Type="http://schemas.openxmlformats.org/officeDocument/2006/relationships/image" Target="../media/image1.png"/><Relationship Id="rId16" Type="http://schemas.openxmlformats.org/officeDocument/2006/relationships/image" Target="../media/image6.jpg"/><Relationship Id="rId20" Type="http://schemas.openxmlformats.org/officeDocument/2006/relationships/slide" Target="slide35.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7.xml"/><Relationship Id="rId24" Type="http://schemas.openxmlformats.org/officeDocument/2006/relationships/image" Target="../media/image8.jpg"/><Relationship Id="rId5" Type="http://schemas.openxmlformats.org/officeDocument/2006/relationships/image" Target="../media/image11.svg"/><Relationship Id="rId15" Type="http://schemas.openxmlformats.org/officeDocument/2006/relationships/image" Target="../media/image5.jpg"/><Relationship Id="rId23" Type="http://schemas.openxmlformats.org/officeDocument/2006/relationships/slide" Target="slide38.xml"/><Relationship Id="rId10" Type="http://schemas.openxmlformats.org/officeDocument/2006/relationships/image" Target="../media/image4.jpg"/><Relationship Id="rId19" Type="http://schemas.openxmlformats.org/officeDocument/2006/relationships/image" Target="../media/image7.jpg"/><Relationship Id="rId4" Type="http://schemas.openxmlformats.org/officeDocument/2006/relationships/image" Target="../media/image10.png"/><Relationship Id="rId9" Type="http://schemas.openxmlformats.org/officeDocument/2006/relationships/image" Target="../media/image3.jpg"/><Relationship Id="rId14" Type="http://schemas.openxmlformats.org/officeDocument/2006/relationships/slide" Target="slide24.xml"/><Relationship Id="rId22" Type="http://schemas.openxmlformats.org/officeDocument/2006/relationships/image" Target="../media/image8.jpg"/><Relationship Id="rId27"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32.xml"/><Relationship Id="rId7" Type="http://schemas.openxmlformats.org/officeDocument/2006/relationships/image" Target="../media/image1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34.xml"/><Relationship Id="rId4" Type="http://schemas.openxmlformats.org/officeDocument/2006/relationships/slide" Target="slide33.xml"/><Relationship Id="rId9" Type="http://schemas.openxmlformats.org/officeDocument/2006/relationships/slide" Target="slide4.xml"/></Relationships>
</file>

<file path=ppt/slides/_rels/slide3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3.png"/><Relationship Id="rId7"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4.xml"/><Relationship Id="rId4" Type="http://schemas.openxmlformats.org/officeDocument/2006/relationships/slide" Target="slide32.xml"/><Relationship Id="rId9" Type="http://schemas.openxmlformats.org/officeDocument/2006/relationships/slide" Target="slide25.xml"/></Relationships>
</file>

<file path=ppt/slides/_rels/slide3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4.png"/><Relationship Id="rId7"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3.xml"/><Relationship Id="rId10" Type="http://schemas.openxmlformats.org/officeDocument/2006/relationships/slide" Target="slide4.xml"/><Relationship Id="rId4" Type="http://schemas.openxmlformats.org/officeDocument/2006/relationships/slide" Target="slide32.xml"/><Relationship Id="rId9" Type="http://schemas.openxmlformats.org/officeDocument/2006/relationships/slide" Target="slide25.xml"/></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5.png"/><Relationship Id="rId7" Type="http://schemas.openxmlformats.org/officeDocument/2006/relationships/slide" Target="slide34.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4.xml"/><Relationship Id="rId5" Type="http://schemas.openxmlformats.org/officeDocument/2006/relationships/slide" Target="slide32.xml"/><Relationship Id="rId10" Type="http://schemas.openxmlformats.org/officeDocument/2006/relationships/slide" Target="slide25.xml"/><Relationship Id="rId4" Type="http://schemas.microsoft.com/office/2007/relationships/hdphoto" Target="../media/hdphoto1.wdp"/><Relationship Id="rId9" Type="http://schemas.openxmlformats.org/officeDocument/2006/relationships/image" Target="../media/image13.svg"/></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slide" Target="slide5.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13.sv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37.png"/><Relationship Id="rId7" Type="http://schemas.openxmlformats.org/officeDocument/2006/relationships/image" Target="../media/image13.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37.xml"/><Relationship Id="rId4" Type="http://schemas.microsoft.com/office/2007/relationships/hdphoto" Target="../media/hdphoto2.wdp"/><Relationship Id="rId9" Type="http://schemas.openxmlformats.org/officeDocument/2006/relationships/slide" Target="slide5.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3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 Target="slide39.xml"/><Relationship Id="rId7"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slide" Target="slide41.xml"/><Relationship Id="rId4" Type="http://schemas.openxmlformats.org/officeDocument/2006/relationships/slide" Target="slide40.xml"/><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5.jpg"/><Relationship Id="rId18" Type="http://schemas.openxmlformats.org/officeDocument/2006/relationships/image" Target="../media/image6.jpg"/><Relationship Id="rId26" Type="http://schemas.openxmlformats.org/officeDocument/2006/relationships/slide" Target="slide43.xml"/><Relationship Id="rId3" Type="http://schemas.openxmlformats.org/officeDocument/2006/relationships/image" Target="../media/image2.png"/><Relationship Id="rId21" Type="http://schemas.openxmlformats.org/officeDocument/2006/relationships/image" Target="../media/image7.jpg"/><Relationship Id="rId7" Type="http://schemas.openxmlformats.org/officeDocument/2006/relationships/image" Target="../media/image3.jpg"/><Relationship Id="rId12" Type="http://schemas.openxmlformats.org/officeDocument/2006/relationships/image" Target="../media/image4.jpg"/><Relationship Id="rId17" Type="http://schemas.openxmlformats.org/officeDocument/2006/relationships/slide" Target="slide30.xml"/><Relationship Id="rId25" Type="http://schemas.openxmlformats.org/officeDocument/2006/relationships/image" Target="../media/image9.jpg"/><Relationship Id="rId2" Type="http://schemas.openxmlformats.org/officeDocument/2006/relationships/image" Target="../media/image1.png"/><Relationship Id="rId16" Type="http://schemas.openxmlformats.org/officeDocument/2006/relationships/image" Target="../media/image6.jpg"/><Relationship Id="rId20" Type="http://schemas.openxmlformats.org/officeDocument/2006/relationships/slide" Target="slide35.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7.xml"/><Relationship Id="rId24" Type="http://schemas.openxmlformats.org/officeDocument/2006/relationships/image" Target="../media/image8.jpg"/><Relationship Id="rId5" Type="http://schemas.openxmlformats.org/officeDocument/2006/relationships/image" Target="../media/image11.svg"/><Relationship Id="rId15" Type="http://schemas.openxmlformats.org/officeDocument/2006/relationships/image" Target="../media/image5.jpg"/><Relationship Id="rId23" Type="http://schemas.openxmlformats.org/officeDocument/2006/relationships/slide" Target="slide38.xml"/><Relationship Id="rId10" Type="http://schemas.openxmlformats.org/officeDocument/2006/relationships/image" Target="../media/image4.jpg"/><Relationship Id="rId19" Type="http://schemas.openxmlformats.org/officeDocument/2006/relationships/image" Target="../media/image7.jpg"/><Relationship Id="rId4" Type="http://schemas.openxmlformats.org/officeDocument/2006/relationships/image" Target="../media/image10.png"/><Relationship Id="rId9" Type="http://schemas.openxmlformats.org/officeDocument/2006/relationships/image" Target="../media/image3.jpg"/><Relationship Id="rId14" Type="http://schemas.openxmlformats.org/officeDocument/2006/relationships/slide" Target="slide24.xml"/><Relationship Id="rId22" Type="http://schemas.openxmlformats.org/officeDocument/2006/relationships/image" Target="../media/image8.jpg"/><Relationship Id="rId27" Type="http://schemas.openxmlformats.org/officeDocument/2006/relationships/image" Target="../media/image9.jpg"/></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9.png"/><Relationship Id="rId7" Type="http://schemas.openxmlformats.org/officeDocument/2006/relationships/slide" Target="slide42.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40.xml"/><Relationship Id="rId10" Type="http://schemas.openxmlformats.org/officeDocument/2006/relationships/slide" Target="slide6.xml"/><Relationship Id="rId4" Type="http://schemas.openxmlformats.org/officeDocument/2006/relationships/slide" Target="slide39.xml"/><Relationship Id="rId9" Type="http://schemas.openxmlformats.org/officeDocument/2006/relationships/image" Target="../media/image13.svg"/></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0.png"/><Relationship Id="rId7" Type="http://schemas.openxmlformats.org/officeDocument/2006/relationships/slide" Target="slide42.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40.xml"/><Relationship Id="rId10" Type="http://schemas.openxmlformats.org/officeDocument/2006/relationships/slide" Target="slide6.xml"/><Relationship Id="rId4" Type="http://schemas.openxmlformats.org/officeDocument/2006/relationships/slide" Target="slide39.xml"/><Relationship Id="rId9" Type="http://schemas.openxmlformats.org/officeDocument/2006/relationships/image" Target="../media/image13.sv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1.png"/><Relationship Id="rId7" Type="http://schemas.openxmlformats.org/officeDocument/2006/relationships/slide" Target="slide42.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slide" Target="slide40.xml"/><Relationship Id="rId10" Type="http://schemas.openxmlformats.org/officeDocument/2006/relationships/slide" Target="slide6.xml"/><Relationship Id="rId4" Type="http://schemas.openxmlformats.org/officeDocument/2006/relationships/slide" Target="slide39.xml"/><Relationship Id="rId9" Type="http://schemas.openxmlformats.org/officeDocument/2006/relationships/image" Target="../media/image13.svg"/></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4.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45.xml"/><Relationship Id="rId7" Type="http://schemas.openxmlformats.org/officeDocument/2006/relationships/image" Target="../media/image13.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47.xml"/><Relationship Id="rId4" Type="http://schemas.openxmlformats.org/officeDocument/2006/relationships/slide" Target="slide46.xml"/><Relationship Id="rId9" Type="http://schemas.openxmlformats.org/officeDocument/2006/relationships/slide" Target="slide7.xml"/></Relationships>
</file>

<file path=ppt/slides/_rels/slide4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3.png"/><Relationship Id="rId7" Type="http://schemas.openxmlformats.org/officeDocument/2006/relationships/image" Target="../media/image10.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slide" Target="slide47.xml"/><Relationship Id="rId5" Type="http://schemas.openxmlformats.org/officeDocument/2006/relationships/slide" Target="slide46.xml"/><Relationship Id="rId10" Type="http://schemas.openxmlformats.org/officeDocument/2006/relationships/slide" Target="slide7.xml"/><Relationship Id="rId4" Type="http://schemas.openxmlformats.org/officeDocument/2006/relationships/slide" Target="slide45.xml"/><Relationship Id="rId9" Type="http://schemas.openxmlformats.org/officeDocument/2006/relationships/slide" Target="slide39.xml"/></Relationships>
</file>

<file path=ppt/slides/_rels/slide4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4.png"/><Relationship Id="rId7" Type="http://schemas.openxmlformats.org/officeDocument/2006/relationships/image" Target="../media/image10.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slide" Target="slide47.xml"/><Relationship Id="rId5" Type="http://schemas.openxmlformats.org/officeDocument/2006/relationships/slide" Target="slide46.xml"/><Relationship Id="rId10" Type="http://schemas.openxmlformats.org/officeDocument/2006/relationships/slide" Target="slide7.xml"/><Relationship Id="rId4" Type="http://schemas.openxmlformats.org/officeDocument/2006/relationships/slide" Target="slide45.xml"/><Relationship Id="rId9" Type="http://schemas.openxmlformats.org/officeDocument/2006/relationships/slide" Target="slide39.xml"/></Relationships>
</file>

<file path=ppt/slides/_rels/slide47.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45.xml"/><Relationship Id="rId7" Type="http://schemas.openxmlformats.org/officeDocument/2006/relationships/image" Target="../media/image13.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47.xml"/><Relationship Id="rId10" Type="http://schemas.openxmlformats.org/officeDocument/2006/relationships/image" Target="../media/image45.png"/><Relationship Id="rId4" Type="http://schemas.openxmlformats.org/officeDocument/2006/relationships/slide" Target="slide46.xml"/><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5.jpg"/><Relationship Id="rId18" Type="http://schemas.openxmlformats.org/officeDocument/2006/relationships/image" Target="../media/image6.jpg"/><Relationship Id="rId26" Type="http://schemas.openxmlformats.org/officeDocument/2006/relationships/slide" Target="slide43.xml"/><Relationship Id="rId3" Type="http://schemas.openxmlformats.org/officeDocument/2006/relationships/image" Target="../media/image2.png"/><Relationship Id="rId21" Type="http://schemas.openxmlformats.org/officeDocument/2006/relationships/image" Target="../media/image7.jpg"/><Relationship Id="rId7" Type="http://schemas.openxmlformats.org/officeDocument/2006/relationships/image" Target="../media/image3.jpg"/><Relationship Id="rId12" Type="http://schemas.openxmlformats.org/officeDocument/2006/relationships/image" Target="../media/image4.jpg"/><Relationship Id="rId17" Type="http://schemas.openxmlformats.org/officeDocument/2006/relationships/slide" Target="slide30.xml"/><Relationship Id="rId25" Type="http://schemas.openxmlformats.org/officeDocument/2006/relationships/image" Target="../media/image9.jpg"/><Relationship Id="rId2" Type="http://schemas.openxmlformats.org/officeDocument/2006/relationships/image" Target="../media/image1.png"/><Relationship Id="rId16" Type="http://schemas.openxmlformats.org/officeDocument/2006/relationships/image" Target="../media/image6.jpg"/><Relationship Id="rId20" Type="http://schemas.openxmlformats.org/officeDocument/2006/relationships/slide" Target="slide35.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7.xml"/><Relationship Id="rId24" Type="http://schemas.openxmlformats.org/officeDocument/2006/relationships/image" Target="../media/image8.jpg"/><Relationship Id="rId5" Type="http://schemas.openxmlformats.org/officeDocument/2006/relationships/image" Target="../media/image11.svg"/><Relationship Id="rId15" Type="http://schemas.openxmlformats.org/officeDocument/2006/relationships/image" Target="../media/image5.jpg"/><Relationship Id="rId23" Type="http://schemas.openxmlformats.org/officeDocument/2006/relationships/slide" Target="slide38.xml"/><Relationship Id="rId10" Type="http://schemas.openxmlformats.org/officeDocument/2006/relationships/image" Target="../media/image4.jpg"/><Relationship Id="rId19" Type="http://schemas.openxmlformats.org/officeDocument/2006/relationships/image" Target="../media/image7.jpg"/><Relationship Id="rId4" Type="http://schemas.openxmlformats.org/officeDocument/2006/relationships/image" Target="../media/image10.png"/><Relationship Id="rId9" Type="http://schemas.openxmlformats.org/officeDocument/2006/relationships/image" Target="../media/image3.jpg"/><Relationship Id="rId14" Type="http://schemas.openxmlformats.org/officeDocument/2006/relationships/slide" Target="slide24.xml"/><Relationship Id="rId22" Type="http://schemas.openxmlformats.org/officeDocument/2006/relationships/image" Target="../media/image8.jpg"/><Relationship Id="rId27"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5.jpg"/><Relationship Id="rId18" Type="http://schemas.openxmlformats.org/officeDocument/2006/relationships/image" Target="../media/image6.jpg"/><Relationship Id="rId26" Type="http://schemas.openxmlformats.org/officeDocument/2006/relationships/slide" Target="slide43.xml"/><Relationship Id="rId3" Type="http://schemas.openxmlformats.org/officeDocument/2006/relationships/image" Target="../media/image2.png"/><Relationship Id="rId21" Type="http://schemas.openxmlformats.org/officeDocument/2006/relationships/image" Target="../media/image7.jpg"/><Relationship Id="rId7" Type="http://schemas.openxmlformats.org/officeDocument/2006/relationships/image" Target="../media/image3.jpg"/><Relationship Id="rId12" Type="http://schemas.openxmlformats.org/officeDocument/2006/relationships/image" Target="../media/image4.jpg"/><Relationship Id="rId17" Type="http://schemas.openxmlformats.org/officeDocument/2006/relationships/slide" Target="slide30.xml"/><Relationship Id="rId25" Type="http://schemas.openxmlformats.org/officeDocument/2006/relationships/image" Target="../media/image9.jpg"/><Relationship Id="rId2" Type="http://schemas.openxmlformats.org/officeDocument/2006/relationships/image" Target="../media/image1.png"/><Relationship Id="rId16" Type="http://schemas.openxmlformats.org/officeDocument/2006/relationships/image" Target="../media/image6.jpg"/><Relationship Id="rId20" Type="http://schemas.openxmlformats.org/officeDocument/2006/relationships/slide" Target="slide35.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7.xml"/><Relationship Id="rId24" Type="http://schemas.openxmlformats.org/officeDocument/2006/relationships/image" Target="../media/image8.jpg"/><Relationship Id="rId5" Type="http://schemas.openxmlformats.org/officeDocument/2006/relationships/image" Target="../media/image11.svg"/><Relationship Id="rId15" Type="http://schemas.openxmlformats.org/officeDocument/2006/relationships/image" Target="../media/image5.jpg"/><Relationship Id="rId23" Type="http://schemas.openxmlformats.org/officeDocument/2006/relationships/slide" Target="slide38.xml"/><Relationship Id="rId10" Type="http://schemas.openxmlformats.org/officeDocument/2006/relationships/image" Target="../media/image4.jpg"/><Relationship Id="rId19" Type="http://schemas.openxmlformats.org/officeDocument/2006/relationships/image" Target="../media/image7.jpg"/><Relationship Id="rId4" Type="http://schemas.openxmlformats.org/officeDocument/2006/relationships/image" Target="../media/image10.png"/><Relationship Id="rId9" Type="http://schemas.openxmlformats.org/officeDocument/2006/relationships/image" Target="../media/image3.jpg"/><Relationship Id="rId14" Type="http://schemas.openxmlformats.org/officeDocument/2006/relationships/slide" Target="slide24.xml"/><Relationship Id="rId22" Type="http://schemas.openxmlformats.org/officeDocument/2006/relationships/image" Target="../media/image8.jpg"/><Relationship Id="rId27" Type="http://schemas.openxmlformats.org/officeDocument/2006/relationships/image" Target="../media/image9.jp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5.jpg"/><Relationship Id="rId18" Type="http://schemas.openxmlformats.org/officeDocument/2006/relationships/image" Target="../media/image6.jpg"/><Relationship Id="rId26" Type="http://schemas.openxmlformats.org/officeDocument/2006/relationships/slide" Target="slide43.xml"/><Relationship Id="rId3" Type="http://schemas.openxmlformats.org/officeDocument/2006/relationships/image" Target="../media/image2.png"/><Relationship Id="rId21" Type="http://schemas.openxmlformats.org/officeDocument/2006/relationships/image" Target="../media/image7.jpg"/><Relationship Id="rId7" Type="http://schemas.openxmlformats.org/officeDocument/2006/relationships/image" Target="../media/image3.jpg"/><Relationship Id="rId12" Type="http://schemas.openxmlformats.org/officeDocument/2006/relationships/image" Target="../media/image4.jpg"/><Relationship Id="rId17" Type="http://schemas.openxmlformats.org/officeDocument/2006/relationships/slide" Target="slide30.xml"/><Relationship Id="rId25" Type="http://schemas.openxmlformats.org/officeDocument/2006/relationships/image" Target="../media/image9.jpg"/><Relationship Id="rId2" Type="http://schemas.openxmlformats.org/officeDocument/2006/relationships/image" Target="../media/image1.png"/><Relationship Id="rId16" Type="http://schemas.openxmlformats.org/officeDocument/2006/relationships/image" Target="../media/image6.jpg"/><Relationship Id="rId20" Type="http://schemas.openxmlformats.org/officeDocument/2006/relationships/slide" Target="slide35.xml"/><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17.xml"/><Relationship Id="rId24" Type="http://schemas.openxmlformats.org/officeDocument/2006/relationships/image" Target="../media/image8.jpg"/><Relationship Id="rId5" Type="http://schemas.openxmlformats.org/officeDocument/2006/relationships/image" Target="../media/image11.svg"/><Relationship Id="rId15" Type="http://schemas.openxmlformats.org/officeDocument/2006/relationships/image" Target="../media/image5.jpg"/><Relationship Id="rId23" Type="http://schemas.openxmlformats.org/officeDocument/2006/relationships/slide" Target="slide38.xml"/><Relationship Id="rId10" Type="http://schemas.openxmlformats.org/officeDocument/2006/relationships/image" Target="../media/image4.jpg"/><Relationship Id="rId19" Type="http://schemas.openxmlformats.org/officeDocument/2006/relationships/image" Target="../media/image7.jpg"/><Relationship Id="rId4" Type="http://schemas.openxmlformats.org/officeDocument/2006/relationships/image" Target="../media/image10.png"/><Relationship Id="rId9" Type="http://schemas.openxmlformats.org/officeDocument/2006/relationships/image" Target="../media/image3.jpg"/><Relationship Id="rId14" Type="http://schemas.openxmlformats.org/officeDocument/2006/relationships/slide" Target="slide24.xml"/><Relationship Id="rId22" Type="http://schemas.openxmlformats.org/officeDocument/2006/relationships/image" Target="../media/image8.jpg"/><Relationship Id="rId27"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16.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5.xml"/><Relationship Id="rId5" Type="http://schemas.openxmlformats.org/officeDocument/2006/relationships/slide" Target="slide11.xml"/><Relationship Id="rId10" Type="http://schemas.openxmlformats.org/officeDocument/2006/relationships/slide" Target="slide14.xml"/><Relationship Id="rId4" Type="http://schemas.openxmlformats.org/officeDocument/2006/relationships/slide" Target="slide10.xml"/><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n object&#10;&#10;Description automatically generated with low confidence">
            <a:extLst>
              <a:ext uri="{FF2B5EF4-FFF2-40B4-BE49-F238E27FC236}">
                <a16:creationId xmlns:a16="http://schemas.microsoft.com/office/drawing/2014/main" id="{7DC48600-1008-CA46-BBEB-7B80B4A65A5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925902"/>
          </a:xfrm>
          <a:prstGeom prst="rect">
            <a:avLst/>
          </a:prstGeom>
        </p:spPr>
      </p:pic>
      <p:sp>
        <p:nvSpPr>
          <p:cNvPr id="4" name="TextBox 3">
            <a:extLst>
              <a:ext uri="{FF2B5EF4-FFF2-40B4-BE49-F238E27FC236}">
                <a16:creationId xmlns:a16="http://schemas.microsoft.com/office/drawing/2014/main" id="{B965F622-8146-2743-905F-9B051C70F88A}"/>
              </a:ext>
            </a:extLst>
          </p:cNvPr>
          <p:cNvSpPr txBox="1"/>
          <p:nvPr/>
        </p:nvSpPr>
        <p:spPr>
          <a:xfrm>
            <a:off x="0" y="1188203"/>
            <a:ext cx="12192000" cy="523220"/>
          </a:xfrm>
          <a:prstGeom prst="rect">
            <a:avLst/>
          </a:prstGeom>
          <a:noFill/>
        </p:spPr>
        <p:txBody>
          <a:bodyPr wrap="square" rtlCol="0">
            <a:spAutoFit/>
          </a:bodyPr>
          <a:lstStyle/>
          <a:p>
            <a:pPr algn="ctr"/>
            <a:r>
              <a:rPr lang="en-US" sz="2800" spc="600" dirty="0">
                <a:solidFill>
                  <a:schemeClr val="bg1"/>
                </a:solidFill>
                <a:latin typeface="Avenir Book" panose="02000503020000020003" pitchFamily="2" charset="0"/>
                <a:ea typeface="Heiti SC Medium" pitchFamily="2" charset="-128"/>
                <a:cs typeface="Aharoni" panose="02010803020104030203" pitchFamily="2" charset="-79"/>
              </a:rPr>
              <a:t>WELCOME TO THE</a:t>
            </a:r>
          </a:p>
        </p:txBody>
      </p:sp>
      <p:sp>
        <p:nvSpPr>
          <p:cNvPr id="5" name="TextBox 4">
            <a:extLst>
              <a:ext uri="{FF2B5EF4-FFF2-40B4-BE49-F238E27FC236}">
                <a16:creationId xmlns:a16="http://schemas.microsoft.com/office/drawing/2014/main" id="{295AD507-24AC-9C48-9623-F673EBEF78E7}"/>
              </a:ext>
            </a:extLst>
          </p:cNvPr>
          <p:cNvSpPr txBox="1"/>
          <p:nvPr/>
        </p:nvSpPr>
        <p:spPr>
          <a:xfrm>
            <a:off x="0" y="1699297"/>
            <a:ext cx="12191999" cy="1107996"/>
          </a:xfrm>
          <a:prstGeom prst="rect">
            <a:avLst/>
          </a:prstGeom>
          <a:noFill/>
        </p:spPr>
        <p:txBody>
          <a:bodyPr wrap="square" rtlCol="0">
            <a:spAutoFit/>
          </a:bodyPr>
          <a:lstStyle/>
          <a:p>
            <a:pPr algn="ctr"/>
            <a:r>
              <a:rPr lang="en-US" sz="6600" dirty="0">
                <a:solidFill>
                  <a:schemeClr val="bg1"/>
                </a:solidFill>
                <a:latin typeface="Bodoni 72 Book" pitchFamily="2" charset="0"/>
                <a:cs typeface="Didot" panose="02000503000000020003" pitchFamily="2" charset="-79"/>
              </a:rPr>
              <a:t>LONDON CLUB WINE SHOP</a:t>
            </a:r>
          </a:p>
        </p:txBody>
      </p:sp>
      <p:pic>
        <p:nvPicPr>
          <p:cNvPr id="12" name="Picture 11" descr="Logo&#10;&#10;Description automatically generated">
            <a:extLst>
              <a:ext uri="{FF2B5EF4-FFF2-40B4-BE49-F238E27FC236}">
                <a16:creationId xmlns:a16="http://schemas.microsoft.com/office/drawing/2014/main" id="{348FBEF9-D3F5-B04A-A4C0-3860AA882C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16074" y="290042"/>
            <a:ext cx="647700" cy="821028"/>
          </a:xfrm>
          <a:prstGeom prst="rect">
            <a:avLst/>
          </a:prstGeom>
        </p:spPr>
      </p:pic>
      <p:grpSp>
        <p:nvGrpSpPr>
          <p:cNvPr id="20" name="Group 19">
            <a:extLst>
              <a:ext uri="{FF2B5EF4-FFF2-40B4-BE49-F238E27FC236}">
                <a16:creationId xmlns:a16="http://schemas.microsoft.com/office/drawing/2014/main" id="{1B64B10D-4161-D34F-BA50-84D58C521D18}"/>
              </a:ext>
            </a:extLst>
          </p:cNvPr>
          <p:cNvGrpSpPr/>
          <p:nvPr/>
        </p:nvGrpSpPr>
        <p:grpSpPr>
          <a:xfrm>
            <a:off x="4617383" y="3423646"/>
            <a:ext cx="23383587" cy="1712899"/>
            <a:chOff x="-6925824" y="2922101"/>
            <a:chExt cx="23383587" cy="1712899"/>
          </a:xfrm>
        </p:grpSpPr>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65D9ECA5-14DD-494C-AEB8-A843DCD1581F}"/>
                    </a:ext>
                  </a:extLst>
                </p:cNvPr>
                <p:cNvGraphicFramePr>
                  <a:graphicFrameLocks noChangeAspect="1"/>
                </p:cNvGraphicFramePr>
                <p:nvPr>
                  <p:extLst>
                    <p:ext uri="{D42A27DB-BD31-4B8C-83A1-F6EECF244321}">
                      <p14:modId xmlns:p14="http://schemas.microsoft.com/office/powerpoint/2010/main" val="2298189965"/>
                    </p:ext>
                  </p:extLst>
                </p:nvPr>
              </p:nvGraphicFramePr>
              <p:xfrm>
                <a:off x="-6925824" y="2922101"/>
                <a:ext cx="3048000" cy="1712899"/>
              </p:xfrm>
              <a:graphic>
                <a:graphicData uri="http://schemas.microsoft.com/office/powerpoint/2016/slidezoom">
                  <pslz:sldZm>
                    <pslz:sldZmObj sldId="257" cId="2186161475">
                      <pslz:zmPr id="{2F722752-A2CC-D741-9C4F-52E3B7439C7A}" imageType="cover" transitionDur="1000">
                        <p166:blipFill xmlns:p166="http://schemas.microsoft.com/office/powerpoint/2016/6/main">
                          <a:blip r:embed="rId4">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65D9ECA5-14DD-494C-AEB8-A843DCD1581F}"/>
                    </a:ext>
                  </a:extLst>
                </p:cNvPr>
                <p:cNvPicPr>
                  <a:picLocks noGrp="1" noRot="1" noChangeAspect="1" noMove="1" noResize="1" noEditPoints="1" noAdjustHandles="1" noChangeArrowheads="1" noChangeShapeType="1"/>
                </p:cNvPicPr>
                <p:nvPr/>
              </p:nvPicPr>
              <p:blipFill>
                <a:blip r:embed="rId6"/>
                <a:stretch>
                  <a:fillRect/>
                </a:stretch>
              </p:blipFill>
              <p:spPr>
                <a:xfrm>
                  <a:off x="4617383" y="3423646"/>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C6BCFE3D-A55E-3A41-B222-07EA4DF631E6}"/>
                    </a:ext>
                  </a:extLst>
                </p:cNvPr>
                <p:cNvGraphicFramePr>
                  <a:graphicFrameLocks noChangeAspect="1"/>
                </p:cNvGraphicFramePr>
                <p:nvPr>
                  <p:extLst>
                    <p:ext uri="{D42A27DB-BD31-4B8C-83A1-F6EECF244321}">
                      <p14:modId xmlns:p14="http://schemas.microsoft.com/office/powerpoint/2010/main" val="1358164941"/>
                    </p:ext>
                  </p:extLst>
                </p:nvPr>
              </p:nvGraphicFramePr>
              <p:xfrm>
                <a:off x="-3536560" y="2922101"/>
                <a:ext cx="3048000" cy="1712899"/>
              </p:xfrm>
              <a:graphic>
                <a:graphicData uri="http://schemas.microsoft.com/office/powerpoint/2016/slidezoom">
                  <pslz:sldZm>
                    <pslz:sldZmObj sldId="258" cId="1541323302">
                      <pslz:zmPr id="{9F4CDD44-D8C1-8547-AFF7-21AC9F1D066B}" imageType="cover" transitionDur="1000">
                        <p166:blipFill xmlns:p166="http://schemas.microsoft.com/office/powerpoint/2016/6/main">
                          <a:blip r:embed="rId7">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8" name="Slide Zoom 7">
                  <a:hlinkClick r:id="rId8" action="ppaction://hlinksldjump"/>
                  <a:extLst>
                    <a:ext uri="{FF2B5EF4-FFF2-40B4-BE49-F238E27FC236}">
                      <a16:creationId xmlns:a16="http://schemas.microsoft.com/office/drawing/2014/main" id="{C6BCFE3D-A55E-3A41-B222-07EA4DF631E6}"/>
                    </a:ext>
                  </a:extLst>
                </p:cNvPr>
                <p:cNvPicPr>
                  <a:picLocks noGrp="1" noRot="1" noChangeAspect="1" noMove="1" noResize="1" noEditPoints="1" noAdjustHandles="1" noChangeArrowheads="1" noChangeShapeType="1"/>
                </p:cNvPicPr>
                <p:nvPr/>
              </p:nvPicPr>
              <p:blipFill>
                <a:blip r:embed="rId9"/>
                <a:stretch>
                  <a:fillRect/>
                </a:stretch>
              </p:blipFill>
              <p:spPr>
                <a:xfrm>
                  <a:off x="8006647" y="3423646"/>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DF8B9D7E-C440-C74A-9606-B6B805C59912}"/>
                    </a:ext>
                  </a:extLst>
                </p:cNvPr>
                <p:cNvGraphicFramePr>
                  <a:graphicFrameLocks noChangeAspect="1"/>
                </p:cNvGraphicFramePr>
                <p:nvPr>
                  <p:extLst>
                    <p:ext uri="{D42A27DB-BD31-4B8C-83A1-F6EECF244321}">
                      <p14:modId xmlns:p14="http://schemas.microsoft.com/office/powerpoint/2010/main" val="1646111378"/>
                    </p:ext>
                  </p:extLst>
                </p:nvPr>
              </p:nvGraphicFramePr>
              <p:xfrm>
                <a:off x="-147296" y="2922101"/>
                <a:ext cx="3048000" cy="1712899"/>
              </p:xfrm>
              <a:graphic>
                <a:graphicData uri="http://schemas.microsoft.com/office/powerpoint/2016/slidezoom">
                  <pslz:sldZm>
                    <pslz:sldZmObj sldId="259" cId="2845224378">
                      <pslz:zmPr id="{D4E91D1C-BE77-AC42-B5B5-CAA0EE72E025}" imageType="cover" transitionDur="1000">
                        <p166:blipFill xmlns:p166="http://schemas.microsoft.com/office/powerpoint/2016/6/main">
                          <a:blip r:embed="rId10">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10" name="Slide Zoom 9">
                  <a:hlinkClick r:id="rId11" action="ppaction://hlinksldjump"/>
                  <a:extLst>
                    <a:ext uri="{FF2B5EF4-FFF2-40B4-BE49-F238E27FC236}">
                      <a16:creationId xmlns:a16="http://schemas.microsoft.com/office/drawing/2014/main" id="{DF8B9D7E-C440-C74A-9606-B6B805C59912}"/>
                    </a:ext>
                  </a:extLst>
                </p:cNvPr>
                <p:cNvPicPr>
                  <a:picLocks noGrp="1" noRot="1" noChangeAspect="1" noMove="1" noResize="1" noEditPoints="1" noAdjustHandles="1" noChangeArrowheads="1" noChangeShapeType="1"/>
                </p:cNvPicPr>
                <p:nvPr/>
              </p:nvPicPr>
              <p:blipFill>
                <a:blip r:embed="rId12"/>
                <a:stretch>
                  <a:fillRect/>
                </a:stretch>
              </p:blipFill>
              <p:spPr>
                <a:xfrm>
                  <a:off x="11395911" y="3423646"/>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13B98B04-3121-D44F-A819-64B16972E7A3}"/>
                    </a:ext>
                  </a:extLst>
                </p:cNvPr>
                <p:cNvGraphicFramePr>
                  <a:graphicFrameLocks noChangeAspect="1"/>
                </p:cNvGraphicFramePr>
                <p:nvPr>
                  <p:extLst>
                    <p:ext uri="{D42A27DB-BD31-4B8C-83A1-F6EECF244321}">
                      <p14:modId xmlns:p14="http://schemas.microsoft.com/office/powerpoint/2010/main" val="88069898"/>
                    </p:ext>
                  </p:extLst>
                </p:nvPr>
              </p:nvGraphicFramePr>
              <p:xfrm>
                <a:off x="3241969" y="2922101"/>
                <a:ext cx="3048000" cy="1712899"/>
              </p:xfrm>
              <a:graphic>
                <a:graphicData uri="http://schemas.microsoft.com/office/powerpoint/2016/slidezoom">
                  <pslz:sldZm>
                    <pslz:sldZmObj sldId="260" cId="4097857740">
                      <pslz:zmPr id="{9ED49E77-707E-8440-8332-189D646F2C4E}" imageType="cover" transitionDur="1000">
                        <p166:blipFill xmlns:p166="http://schemas.microsoft.com/office/powerpoint/2016/6/main">
                          <a:blip r:embed="rId13">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13" name="Slide Zoom 12">
                  <a:hlinkClick r:id="rId14" action="ppaction://hlinksldjump"/>
                  <a:extLst>
                    <a:ext uri="{FF2B5EF4-FFF2-40B4-BE49-F238E27FC236}">
                      <a16:creationId xmlns:a16="http://schemas.microsoft.com/office/drawing/2014/main" id="{13B98B04-3121-D44F-A819-64B16972E7A3}"/>
                    </a:ext>
                  </a:extLst>
                </p:cNvPr>
                <p:cNvPicPr>
                  <a:picLocks noGrp="1" noRot="1" noChangeAspect="1" noMove="1" noResize="1" noEditPoints="1" noAdjustHandles="1" noChangeArrowheads="1" noChangeShapeType="1"/>
                </p:cNvPicPr>
                <p:nvPr/>
              </p:nvPicPr>
              <p:blipFill>
                <a:blip r:embed="rId15"/>
                <a:stretch>
                  <a:fillRect/>
                </a:stretch>
              </p:blipFill>
              <p:spPr>
                <a:xfrm>
                  <a:off x="14785176" y="3423646"/>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CD954A88-DC24-5A45-9652-9A880B724C1F}"/>
                    </a:ext>
                  </a:extLst>
                </p:cNvPr>
                <p:cNvGraphicFramePr>
                  <a:graphicFrameLocks noChangeAspect="1"/>
                </p:cNvGraphicFramePr>
                <p:nvPr>
                  <p:extLst>
                    <p:ext uri="{D42A27DB-BD31-4B8C-83A1-F6EECF244321}">
                      <p14:modId xmlns:p14="http://schemas.microsoft.com/office/powerpoint/2010/main" val="112165429"/>
                    </p:ext>
                  </p:extLst>
                </p:nvPr>
              </p:nvGraphicFramePr>
              <p:xfrm>
                <a:off x="6631234" y="2922101"/>
                <a:ext cx="3048000" cy="1712899"/>
              </p:xfrm>
              <a:graphic>
                <a:graphicData uri="http://schemas.microsoft.com/office/powerpoint/2016/slidezoom">
                  <pslz:sldZm>
                    <pslz:sldZmObj sldId="287" cId="2778443149">
                      <pslz:zmPr id="{8E97C68A-A938-7A44-9E08-A96A7CB9DE5F}" imageType="cover" transitionDur="1000">
                        <p166:blipFill xmlns:p166="http://schemas.microsoft.com/office/powerpoint/2016/6/main">
                          <a:blip r:embed="rId16">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15" name="Slide Zoom 14">
                  <a:hlinkClick r:id="rId17" action="ppaction://hlinksldjump"/>
                  <a:extLst>
                    <a:ext uri="{FF2B5EF4-FFF2-40B4-BE49-F238E27FC236}">
                      <a16:creationId xmlns:a16="http://schemas.microsoft.com/office/drawing/2014/main" id="{CD954A88-DC24-5A45-9652-9A880B724C1F}"/>
                    </a:ext>
                  </a:extLst>
                </p:cNvPr>
                <p:cNvPicPr>
                  <a:picLocks noGrp="1" noRot="1" noChangeAspect="1" noMove="1" noResize="1" noEditPoints="1" noAdjustHandles="1" noChangeArrowheads="1" noChangeShapeType="1"/>
                </p:cNvPicPr>
                <p:nvPr/>
              </p:nvPicPr>
              <p:blipFill>
                <a:blip r:embed="rId18"/>
                <a:stretch>
                  <a:fillRect/>
                </a:stretch>
              </p:blipFill>
              <p:spPr>
                <a:xfrm>
                  <a:off x="18174441" y="3423646"/>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17" name="Slide Zoom 16">
                  <a:extLst>
                    <a:ext uri="{FF2B5EF4-FFF2-40B4-BE49-F238E27FC236}">
                      <a16:creationId xmlns:a16="http://schemas.microsoft.com/office/drawing/2014/main" id="{A3EFCF19-356E-DE4F-983B-A7139FA2F708}"/>
                    </a:ext>
                  </a:extLst>
                </p:cNvPr>
                <p:cNvGraphicFramePr>
                  <a:graphicFrameLocks noChangeAspect="1"/>
                </p:cNvGraphicFramePr>
                <p:nvPr>
                  <p:extLst>
                    <p:ext uri="{D42A27DB-BD31-4B8C-83A1-F6EECF244321}">
                      <p14:modId xmlns:p14="http://schemas.microsoft.com/office/powerpoint/2010/main" val="700623410"/>
                    </p:ext>
                  </p:extLst>
                </p:nvPr>
              </p:nvGraphicFramePr>
              <p:xfrm>
                <a:off x="10020499" y="2922101"/>
                <a:ext cx="3048000" cy="1712899"/>
              </p:xfrm>
              <a:graphic>
                <a:graphicData uri="http://schemas.microsoft.com/office/powerpoint/2016/slidezoom">
                  <pslz:sldZm>
                    <pslz:sldZmObj sldId="261" cId="3740126929">
                      <pslz:zmPr id="{7E269E47-D94E-0A49-9027-22579FAF752F}" imageType="cover" transitionDur="1000">
                        <p166:blipFill xmlns:p166="http://schemas.microsoft.com/office/powerpoint/2016/6/main">
                          <a:blip r:embed="rId19">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17" name="Slide Zoom 16">
                  <a:hlinkClick r:id="rId20" action="ppaction://hlinksldjump"/>
                  <a:extLst>
                    <a:ext uri="{FF2B5EF4-FFF2-40B4-BE49-F238E27FC236}">
                      <a16:creationId xmlns:a16="http://schemas.microsoft.com/office/drawing/2014/main" id="{A3EFCF19-356E-DE4F-983B-A7139FA2F708}"/>
                    </a:ext>
                  </a:extLst>
                </p:cNvPr>
                <p:cNvPicPr>
                  <a:picLocks noGrp="1" noRot="1" noChangeAspect="1" noMove="1" noResize="1" noEditPoints="1" noAdjustHandles="1" noChangeArrowheads="1" noChangeShapeType="1"/>
                </p:cNvPicPr>
                <p:nvPr/>
              </p:nvPicPr>
              <p:blipFill>
                <a:blip r:embed="rId21"/>
                <a:stretch>
                  <a:fillRect/>
                </a:stretch>
              </p:blipFill>
              <p:spPr>
                <a:xfrm>
                  <a:off x="21563706" y="3423646"/>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19" name="Slide Zoom 18">
                  <a:extLst>
                    <a:ext uri="{FF2B5EF4-FFF2-40B4-BE49-F238E27FC236}">
                      <a16:creationId xmlns:a16="http://schemas.microsoft.com/office/drawing/2014/main" id="{74F1896F-9B9B-5649-9142-52755D647A40}"/>
                    </a:ext>
                  </a:extLst>
                </p:cNvPr>
                <p:cNvGraphicFramePr>
                  <a:graphicFrameLocks noChangeAspect="1"/>
                </p:cNvGraphicFramePr>
                <p:nvPr>
                  <p:extLst>
                    <p:ext uri="{D42A27DB-BD31-4B8C-83A1-F6EECF244321}">
                      <p14:modId xmlns:p14="http://schemas.microsoft.com/office/powerpoint/2010/main" val="1123782461"/>
                    </p:ext>
                  </p:extLst>
                </p:nvPr>
              </p:nvGraphicFramePr>
              <p:xfrm>
                <a:off x="13409763" y="2922101"/>
                <a:ext cx="3048000" cy="1712899"/>
              </p:xfrm>
              <a:graphic>
                <a:graphicData uri="http://schemas.microsoft.com/office/powerpoint/2016/slidezoom">
                  <pslz:sldZm>
                    <pslz:sldZmObj sldId="262" cId="2571281074">
                      <pslz:zmPr id="{1977519E-DE70-A842-9FEB-C140186CB7D1}" imageType="cover" transitionDur="1000">
                        <p166:blipFill xmlns:p166="http://schemas.microsoft.com/office/powerpoint/2016/6/main">
                          <a:blip r:embed="rId22">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19" name="Slide Zoom 18">
                  <a:hlinkClick r:id="rId23" action="ppaction://hlinksldjump"/>
                  <a:extLst>
                    <a:ext uri="{FF2B5EF4-FFF2-40B4-BE49-F238E27FC236}">
                      <a16:creationId xmlns:a16="http://schemas.microsoft.com/office/drawing/2014/main" id="{74F1896F-9B9B-5649-9142-52755D647A40}"/>
                    </a:ext>
                  </a:extLst>
                </p:cNvPr>
                <p:cNvPicPr>
                  <a:picLocks noGrp="1" noRot="1" noChangeAspect="1" noMove="1" noResize="1" noEditPoints="1" noAdjustHandles="1" noChangeArrowheads="1" noChangeShapeType="1"/>
                </p:cNvPicPr>
                <p:nvPr/>
              </p:nvPicPr>
              <p:blipFill>
                <a:blip r:embed="rId24"/>
                <a:stretch>
                  <a:fillRect/>
                </a:stretch>
              </p:blipFill>
              <p:spPr>
                <a:xfrm>
                  <a:off x="24952970" y="3423646"/>
                  <a:ext cx="3048000" cy="1712899"/>
                </a:xfrm>
                <a:prstGeom prst="rect">
                  <a:avLst/>
                </a:prstGeom>
                <a:ln w="3175">
                  <a:noFill/>
                </a:ln>
                <a:effectLst>
                  <a:reflection blurRad="6350" stA="50000" endA="300" endPos="55000" dir="5400000" sy="-100000" algn="bl" rotWithShape="0"/>
                </a:effectLst>
              </p:spPr>
            </p:pic>
          </mc:Fallback>
        </mc:AlternateContent>
      </p:grpSp>
      <p:pic>
        <p:nvPicPr>
          <p:cNvPr id="22" name="Graphic 21" descr="Caret Left with solid fill">
            <a:hlinkClick r:id="" action="ppaction://hlinkshowjump?jump=nextslide"/>
            <a:extLst>
              <a:ext uri="{FF2B5EF4-FFF2-40B4-BE49-F238E27FC236}">
                <a16:creationId xmlns:a16="http://schemas.microsoft.com/office/drawing/2014/main" id="{BE6E1860-ACCE-6947-AB9D-480D2B8A1DD4}"/>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rot="10800000">
            <a:off x="11017938" y="4095800"/>
            <a:ext cx="438443" cy="438443"/>
          </a:xfrm>
          <a:prstGeom prst="rect">
            <a:avLst/>
          </a:prstGeom>
        </p:spPr>
      </p:pic>
      <p:pic>
        <p:nvPicPr>
          <p:cNvPr id="23" name="Graphic 22" descr="Caret Left with solid fill">
            <a:hlinkClick r:id="" action="ppaction://hlinkshowjump?jump=previousslide"/>
            <a:extLst>
              <a:ext uri="{FF2B5EF4-FFF2-40B4-BE49-F238E27FC236}">
                <a16:creationId xmlns:a16="http://schemas.microsoft.com/office/drawing/2014/main" id="{6213E24F-E8F0-7847-9761-2D3541600168}"/>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9076" y="4095801"/>
            <a:ext cx="438443" cy="438443"/>
          </a:xfrm>
          <a:prstGeom prst="rect">
            <a:avLst/>
          </a:prstGeom>
        </p:spPr>
      </p:pic>
      <p:sp>
        <p:nvSpPr>
          <p:cNvPr id="24" name="!!start">
            <a:hlinkClick r:id="" action="ppaction://hlinkshowjump?jump=firstslide"/>
            <a:extLst>
              <a:ext uri="{FF2B5EF4-FFF2-40B4-BE49-F238E27FC236}">
                <a16:creationId xmlns:a16="http://schemas.microsoft.com/office/drawing/2014/main" id="{CFB56331-35E2-A949-A547-1D54F6AFF501}"/>
              </a:ext>
            </a:extLst>
          </p:cNvPr>
          <p:cNvSpPr/>
          <p:nvPr/>
        </p:nvSpPr>
        <p:spPr>
          <a:xfrm>
            <a:off x="5930505" y="5284922"/>
            <a:ext cx="108000" cy="1080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end">
            <a:hlinkClick r:id="rId27" action="ppaction://hlinksldjump"/>
            <a:extLst>
              <a:ext uri="{FF2B5EF4-FFF2-40B4-BE49-F238E27FC236}">
                <a16:creationId xmlns:a16="http://schemas.microsoft.com/office/drawing/2014/main" id="{CBD40C9B-7518-E94B-90A3-64CBEB0D7B8A}"/>
              </a:ext>
            </a:extLst>
          </p:cNvPr>
          <p:cNvSpPr/>
          <p:nvPr/>
        </p:nvSpPr>
        <p:spPr>
          <a:xfrm>
            <a:off x="6155138" y="5284922"/>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A close up of an object&#10;&#10;Description automatically generated with low confidence">
            <a:extLst>
              <a:ext uri="{FF2B5EF4-FFF2-40B4-BE49-F238E27FC236}">
                <a16:creationId xmlns:a16="http://schemas.microsoft.com/office/drawing/2014/main" id="{9304421B-805E-534C-939D-7235FE57CC5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4240"/>
            <a:ext cx="12192000" cy="6925902"/>
          </a:xfrm>
          <a:prstGeom prst="rect">
            <a:avLst/>
          </a:prstGeom>
        </p:spPr>
      </p:pic>
      <p:pic>
        <p:nvPicPr>
          <p:cNvPr id="29" name="Picture 28" descr="A close up of an object&#10;&#10;Description automatically generated with low confidence">
            <a:extLst>
              <a:ext uri="{FF2B5EF4-FFF2-40B4-BE49-F238E27FC236}">
                <a16:creationId xmlns:a16="http://schemas.microsoft.com/office/drawing/2014/main" id="{1C1E5CB7-C3EA-9347-A407-477EEEB213D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5902"/>
            <a:ext cx="12192000" cy="6925902"/>
          </a:xfrm>
          <a:prstGeom prst="rect">
            <a:avLst/>
          </a:prstGeom>
        </p:spPr>
      </p:pic>
    </p:spTree>
    <p:extLst>
      <p:ext uri="{BB962C8B-B14F-4D97-AF65-F5344CB8AC3E}">
        <p14:creationId xmlns:p14="http://schemas.microsoft.com/office/powerpoint/2010/main" val="1462269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descr="A group of people holding wine glasses&#10;&#10;Description automatically generated with medium confidence">
            <a:extLst>
              <a:ext uri="{FF2B5EF4-FFF2-40B4-BE49-F238E27FC236}">
                <a16:creationId xmlns:a16="http://schemas.microsoft.com/office/drawing/2014/main" id="{93E59B57-D28C-2448-836C-B27D2C3C500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7448"/>
            <a:ext cx="12192000" cy="6865448"/>
          </a:xfrm>
          <a:prstGeom prst="rect">
            <a:avLst/>
          </a:prstGeom>
        </p:spPr>
      </p:pic>
      <p:pic>
        <p:nvPicPr>
          <p:cNvPr id="180" name="Picture 179" descr="A group of people holding wine glasses&#10;&#10;Description automatically generated with medium confidence">
            <a:extLst>
              <a:ext uri="{FF2B5EF4-FFF2-40B4-BE49-F238E27FC236}">
                <a16:creationId xmlns:a16="http://schemas.microsoft.com/office/drawing/2014/main" id="{A9767D9F-9998-5C40-A689-5CAE24D92B6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766"/>
            <a:ext cx="12192000" cy="6865448"/>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6" name="Picture 2" descr="2019 Bibi Graetz Casamatta Toscana Rosso | Vivino">
            <a:extLst>
              <a:ext uri="{FF2B5EF4-FFF2-40B4-BE49-F238E27FC236}">
                <a16:creationId xmlns:a16="http://schemas.microsoft.com/office/drawing/2014/main" id="{C643A324-2979-9E4D-850A-A188C6CBF3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28790" y="869365"/>
            <a:ext cx="855000" cy="3249633"/>
          </a:xfrm>
          <a:prstGeom prst="rect">
            <a:avLst/>
          </a:prstGeom>
          <a:noFill/>
          <a:extLst>
            <a:ext uri="{909E8E84-426E-40DD-AFC4-6F175D3DCCD1}">
              <a14:hiddenFill xmlns:a14="http://schemas.microsoft.com/office/drawing/2010/main">
                <a:solidFill>
                  <a:srgbClr val="FFFFFF"/>
                </a:solidFill>
              </a14:hiddenFill>
            </a:ext>
          </a:extLst>
        </p:spPr>
      </p:pic>
      <p:sp>
        <p:nvSpPr>
          <p:cNvPr id="137" name="TextBox 136">
            <a:extLst>
              <a:ext uri="{FF2B5EF4-FFF2-40B4-BE49-F238E27FC236}">
                <a16:creationId xmlns:a16="http://schemas.microsoft.com/office/drawing/2014/main" id="{7E00A6ED-4849-944F-A04F-1C56A7DE6B1F}"/>
              </a:ext>
            </a:extLst>
          </p:cNvPr>
          <p:cNvSpPr txBox="1"/>
          <p:nvPr/>
        </p:nvSpPr>
        <p:spPr>
          <a:xfrm>
            <a:off x="5653114" y="4324060"/>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BIBI GRAETZ, CASAMATTA, ROSSO, TUSCANY, ITALY</a:t>
            </a:r>
          </a:p>
        </p:txBody>
      </p:sp>
      <p:sp>
        <p:nvSpPr>
          <p:cNvPr id="138" name="TextBox 137">
            <a:extLst>
              <a:ext uri="{FF2B5EF4-FFF2-40B4-BE49-F238E27FC236}">
                <a16:creationId xmlns:a16="http://schemas.microsoft.com/office/drawing/2014/main" id="{04286E92-AE59-474B-883B-35B2FF24E4D3}"/>
              </a:ext>
            </a:extLst>
          </p:cNvPr>
          <p:cNvSpPr txBox="1"/>
          <p:nvPr/>
        </p:nvSpPr>
        <p:spPr>
          <a:xfrm>
            <a:off x="5506991" y="4983982"/>
            <a:ext cx="6298601" cy="1200329"/>
          </a:xfrm>
          <a:prstGeom prst="rect">
            <a:avLst/>
          </a:prstGeom>
          <a:noFill/>
        </p:spPr>
        <p:txBody>
          <a:bodyPr wrap="square" rtlCol="0">
            <a:spAutoFit/>
          </a:bodyPr>
          <a:lstStyle/>
          <a:p>
            <a:pPr algn="ctr"/>
            <a:r>
              <a:rPr lang="en-CA" sz="1200" spc="300" dirty="0">
                <a:solidFill>
                  <a:schemeClr val="bg1"/>
                </a:solidFill>
                <a:effectLst/>
                <a:latin typeface="Avenir Book" panose="02000503020000020003" pitchFamily="2" charset="0"/>
                <a:ea typeface="Heiti TC Medium" pitchFamily="2" charset="-128"/>
              </a:rPr>
              <a:t>RED CASAMATTA COMES FROM THE YOUNGER VINEYARDS OF THE COMPANY, FROM SANGIOVESE GRAPES. TRADITIONAL IN ITS COMPLEXITY AND ROUNDNESS, BUT MODERN IN ITS FRUITY TASTE, IN ITS ACCESSIBILITY AND TANNIC SOFTNESS, IT IS CHARACTERIZED BY A YOUNG AND CRUNCHY, HIGHLY DRINKABLE PROFILE. </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139" name="TextBox 138">
            <a:extLst>
              <a:ext uri="{FF2B5EF4-FFF2-40B4-BE49-F238E27FC236}">
                <a16:creationId xmlns:a16="http://schemas.microsoft.com/office/drawing/2014/main" id="{37D1E97E-0843-AD49-9056-401B9CADCD14}"/>
              </a:ext>
            </a:extLst>
          </p:cNvPr>
          <p:cNvSpPr txBox="1"/>
          <p:nvPr/>
        </p:nvSpPr>
        <p:spPr>
          <a:xfrm>
            <a:off x="7683664" y="873303"/>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$38</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$228</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$456</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140" name="Straight Connector 139">
            <a:extLst>
              <a:ext uri="{FF2B5EF4-FFF2-40B4-BE49-F238E27FC236}">
                <a16:creationId xmlns:a16="http://schemas.microsoft.com/office/drawing/2014/main" id="{EB6D81A8-9F26-934B-A361-943B54E379A4}"/>
              </a:ext>
            </a:extLst>
          </p:cNvPr>
          <p:cNvCxnSpPr>
            <a:cxnSpLocks/>
          </p:cNvCxnSpPr>
          <p:nvPr/>
        </p:nvCxnSpPr>
        <p:spPr>
          <a:xfrm>
            <a:off x="10013755" y="1565285"/>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65ECEAB-D04B-CE40-93CF-D5833DF0D651}"/>
              </a:ext>
            </a:extLst>
          </p:cNvPr>
          <p:cNvCxnSpPr>
            <a:cxnSpLocks/>
          </p:cNvCxnSpPr>
          <p:nvPr/>
        </p:nvCxnSpPr>
        <p:spPr>
          <a:xfrm>
            <a:off x="10013755" y="227186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FF3EBA9C-EDCE-1648-96A7-A6241C00D981}"/>
              </a:ext>
            </a:extLst>
          </p:cNvPr>
          <p:cNvSpPr/>
          <p:nvPr/>
        </p:nvSpPr>
        <p:spPr>
          <a:xfrm>
            <a:off x="0" y="685800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hlinkClick r:id="rId4" action="ppaction://hlinksldjump"/>
            <a:extLst>
              <a:ext uri="{FF2B5EF4-FFF2-40B4-BE49-F238E27FC236}">
                <a16:creationId xmlns:a16="http://schemas.microsoft.com/office/drawing/2014/main" id="{AC58E1B9-A8E1-A242-9C19-CCA1E8B6E4C8}"/>
              </a:ext>
            </a:extLst>
          </p:cNvPr>
          <p:cNvSpPr txBox="1"/>
          <p:nvPr/>
        </p:nvSpPr>
        <p:spPr>
          <a:xfrm>
            <a:off x="911622" y="731499"/>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44" name="TextBox 43">
            <a:extLst>
              <a:ext uri="{FF2B5EF4-FFF2-40B4-BE49-F238E27FC236}">
                <a16:creationId xmlns:a16="http://schemas.microsoft.com/office/drawing/2014/main" id="{08208CD4-B154-E049-8590-BA4333D4666E}"/>
              </a:ext>
            </a:extLst>
          </p:cNvPr>
          <p:cNvSpPr txBox="1"/>
          <p:nvPr/>
        </p:nvSpPr>
        <p:spPr>
          <a:xfrm>
            <a:off x="906373" y="1439385"/>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45" name="Straight Connector 44">
            <a:extLst>
              <a:ext uri="{FF2B5EF4-FFF2-40B4-BE49-F238E27FC236}">
                <a16:creationId xmlns:a16="http://schemas.microsoft.com/office/drawing/2014/main" id="{69DE76F8-06E7-914C-A201-8DD84E0E9484}"/>
              </a:ext>
            </a:extLst>
          </p:cNvPr>
          <p:cNvCxnSpPr>
            <a:cxnSpLocks/>
          </p:cNvCxnSpPr>
          <p:nvPr/>
        </p:nvCxnSpPr>
        <p:spPr>
          <a:xfrm>
            <a:off x="906373" y="190337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hlinkClick r:id="rId5" action="ppaction://hlinksldjump"/>
            <a:extLst>
              <a:ext uri="{FF2B5EF4-FFF2-40B4-BE49-F238E27FC236}">
                <a16:creationId xmlns:a16="http://schemas.microsoft.com/office/drawing/2014/main" id="{49856BF7-CBF1-5842-A29A-D78F2D325456}"/>
              </a:ext>
            </a:extLst>
          </p:cNvPr>
          <p:cNvSpPr txBox="1"/>
          <p:nvPr/>
        </p:nvSpPr>
        <p:spPr>
          <a:xfrm>
            <a:off x="906373" y="1970192"/>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BIBI GRAETZ</a:t>
            </a:r>
          </a:p>
        </p:txBody>
      </p:sp>
      <p:cxnSp>
        <p:nvCxnSpPr>
          <p:cNvPr id="47" name="Straight Connector 46">
            <a:extLst>
              <a:ext uri="{FF2B5EF4-FFF2-40B4-BE49-F238E27FC236}">
                <a16:creationId xmlns:a16="http://schemas.microsoft.com/office/drawing/2014/main" id="{82CFCA24-DCD5-B44B-B41F-50344BC0B013}"/>
              </a:ext>
            </a:extLst>
          </p:cNvPr>
          <p:cNvCxnSpPr>
            <a:cxnSpLocks/>
          </p:cNvCxnSpPr>
          <p:nvPr/>
        </p:nvCxnSpPr>
        <p:spPr>
          <a:xfrm>
            <a:off x="906370" y="251841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a:hlinkClick r:id="rId6" action="ppaction://hlinksldjump"/>
            <a:extLst>
              <a:ext uri="{FF2B5EF4-FFF2-40B4-BE49-F238E27FC236}">
                <a16:creationId xmlns:a16="http://schemas.microsoft.com/office/drawing/2014/main" id="{25F1D6CB-09A4-3749-8218-D957025C10C8}"/>
              </a:ext>
            </a:extLst>
          </p:cNvPr>
          <p:cNvSpPr txBox="1"/>
          <p:nvPr/>
        </p:nvSpPr>
        <p:spPr>
          <a:xfrm>
            <a:off x="906370" y="261456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DUCKHORN</a:t>
            </a:r>
          </a:p>
        </p:txBody>
      </p:sp>
      <p:cxnSp>
        <p:nvCxnSpPr>
          <p:cNvPr id="49" name="Straight Connector 48">
            <a:extLst>
              <a:ext uri="{FF2B5EF4-FFF2-40B4-BE49-F238E27FC236}">
                <a16:creationId xmlns:a16="http://schemas.microsoft.com/office/drawing/2014/main" id="{99CD1CFB-5814-934F-B7C9-BEE36520E130}"/>
              </a:ext>
            </a:extLst>
          </p:cNvPr>
          <p:cNvCxnSpPr>
            <a:cxnSpLocks/>
          </p:cNvCxnSpPr>
          <p:nvPr/>
        </p:nvCxnSpPr>
        <p:spPr>
          <a:xfrm>
            <a:off x="906369" y="31686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hlinkClick r:id="rId7" action="ppaction://hlinksldjump"/>
            <a:extLst>
              <a:ext uri="{FF2B5EF4-FFF2-40B4-BE49-F238E27FC236}">
                <a16:creationId xmlns:a16="http://schemas.microsoft.com/office/drawing/2014/main" id="{973E8284-1F1D-B84D-B923-C1E2CF01F49D}"/>
              </a:ext>
            </a:extLst>
          </p:cNvPr>
          <p:cNvSpPr txBox="1"/>
          <p:nvPr/>
        </p:nvSpPr>
        <p:spPr>
          <a:xfrm>
            <a:off x="906369" y="326022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TEXTBOOK</a:t>
            </a:r>
          </a:p>
        </p:txBody>
      </p:sp>
      <p:cxnSp>
        <p:nvCxnSpPr>
          <p:cNvPr id="51" name="Straight Connector 50">
            <a:extLst>
              <a:ext uri="{FF2B5EF4-FFF2-40B4-BE49-F238E27FC236}">
                <a16:creationId xmlns:a16="http://schemas.microsoft.com/office/drawing/2014/main" id="{86CD2746-0C5E-F840-AD72-2ADA9D086ABC}"/>
              </a:ext>
            </a:extLst>
          </p:cNvPr>
          <p:cNvCxnSpPr>
            <a:cxnSpLocks/>
          </p:cNvCxnSpPr>
          <p:nvPr/>
        </p:nvCxnSpPr>
        <p:spPr>
          <a:xfrm>
            <a:off x="906369" y="380268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a:hlinkClick r:id="rId8" action="ppaction://hlinksldjump"/>
            <a:extLst>
              <a:ext uri="{FF2B5EF4-FFF2-40B4-BE49-F238E27FC236}">
                <a16:creationId xmlns:a16="http://schemas.microsoft.com/office/drawing/2014/main" id="{6A433A7B-2003-214D-B9DD-F6D7A89747B2}"/>
              </a:ext>
            </a:extLst>
          </p:cNvPr>
          <p:cNvSpPr txBox="1"/>
          <p:nvPr/>
        </p:nvSpPr>
        <p:spPr>
          <a:xfrm>
            <a:off x="906369" y="3889260"/>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RIDGE</a:t>
            </a:r>
          </a:p>
        </p:txBody>
      </p:sp>
      <p:sp>
        <p:nvSpPr>
          <p:cNvPr id="53" name="TextBox 52">
            <a:extLst>
              <a:ext uri="{FF2B5EF4-FFF2-40B4-BE49-F238E27FC236}">
                <a16:creationId xmlns:a16="http://schemas.microsoft.com/office/drawing/2014/main" id="{CEAD145F-E37C-0B41-B7E2-2654C31F3723}"/>
              </a:ext>
            </a:extLst>
          </p:cNvPr>
          <p:cNvSpPr txBox="1"/>
          <p:nvPr/>
        </p:nvSpPr>
        <p:spPr>
          <a:xfrm>
            <a:off x="906370" y="219957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sp>
        <p:nvSpPr>
          <p:cNvPr id="54" name="TextBox 53">
            <a:extLst>
              <a:ext uri="{FF2B5EF4-FFF2-40B4-BE49-F238E27FC236}">
                <a16:creationId xmlns:a16="http://schemas.microsoft.com/office/drawing/2014/main" id="{3621AB2F-01F9-4D4F-9478-843B93136EEC}"/>
              </a:ext>
            </a:extLst>
          </p:cNvPr>
          <p:cNvSpPr txBox="1"/>
          <p:nvPr/>
        </p:nvSpPr>
        <p:spPr>
          <a:xfrm>
            <a:off x="906369" y="285402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5" name="TextBox 54">
            <a:extLst>
              <a:ext uri="{FF2B5EF4-FFF2-40B4-BE49-F238E27FC236}">
                <a16:creationId xmlns:a16="http://schemas.microsoft.com/office/drawing/2014/main" id="{89AD3044-7363-8347-B334-545C9D8CE036}"/>
              </a:ext>
            </a:extLst>
          </p:cNvPr>
          <p:cNvSpPr txBox="1"/>
          <p:nvPr/>
        </p:nvSpPr>
        <p:spPr>
          <a:xfrm>
            <a:off x="906369" y="3499721"/>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6" name="TextBox 55">
            <a:extLst>
              <a:ext uri="{FF2B5EF4-FFF2-40B4-BE49-F238E27FC236}">
                <a16:creationId xmlns:a16="http://schemas.microsoft.com/office/drawing/2014/main" id="{8865F75C-0126-1947-B6EA-11C80AD9AE82}"/>
              </a:ext>
            </a:extLst>
          </p:cNvPr>
          <p:cNvSpPr txBox="1"/>
          <p:nvPr/>
        </p:nvSpPr>
        <p:spPr>
          <a:xfrm>
            <a:off x="906369" y="411802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57" name="Straight Connector 56">
            <a:extLst>
              <a:ext uri="{FF2B5EF4-FFF2-40B4-BE49-F238E27FC236}">
                <a16:creationId xmlns:a16="http://schemas.microsoft.com/office/drawing/2014/main" id="{9331F5F6-E7F7-7543-83D3-73F361E9C5CD}"/>
              </a:ext>
            </a:extLst>
          </p:cNvPr>
          <p:cNvCxnSpPr>
            <a:cxnSpLocks/>
          </p:cNvCxnSpPr>
          <p:nvPr/>
        </p:nvCxnSpPr>
        <p:spPr>
          <a:xfrm>
            <a:off x="906369" y="44282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8" name="Graphic 57" descr="Caret Left with solid fill">
            <a:hlinkClick r:id="rId5" action="ppaction://hlinksldjump"/>
            <a:extLst>
              <a:ext uri="{FF2B5EF4-FFF2-40B4-BE49-F238E27FC236}">
                <a16:creationId xmlns:a16="http://schemas.microsoft.com/office/drawing/2014/main" id="{E9CF890D-7C5A-8B4E-8FCC-00C46679D9A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2026630"/>
            <a:ext cx="341785" cy="341785"/>
          </a:xfrm>
          <a:prstGeom prst="rect">
            <a:avLst/>
          </a:prstGeom>
        </p:spPr>
      </p:pic>
      <p:pic>
        <p:nvPicPr>
          <p:cNvPr id="59" name="Graphic 58" descr="Caret Left with solid fill">
            <a:hlinkClick r:id="rId6" action="ppaction://hlinksldjump"/>
            <a:extLst>
              <a:ext uri="{FF2B5EF4-FFF2-40B4-BE49-F238E27FC236}">
                <a16:creationId xmlns:a16="http://schemas.microsoft.com/office/drawing/2014/main" id="{FF0A34E7-04F6-134D-831A-8EBB07D269E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2685102"/>
            <a:ext cx="341785" cy="341785"/>
          </a:xfrm>
          <a:prstGeom prst="rect">
            <a:avLst/>
          </a:prstGeom>
        </p:spPr>
      </p:pic>
      <p:pic>
        <p:nvPicPr>
          <p:cNvPr id="60" name="Graphic 59" descr="Caret Left with solid fill">
            <a:hlinkClick r:id="rId7" action="ppaction://hlinksldjump"/>
            <a:extLst>
              <a:ext uri="{FF2B5EF4-FFF2-40B4-BE49-F238E27FC236}">
                <a16:creationId xmlns:a16="http://schemas.microsoft.com/office/drawing/2014/main" id="{AF7D130E-CBF7-F249-83C0-80B6CD8C583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3324416"/>
            <a:ext cx="341785" cy="341785"/>
          </a:xfrm>
          <a:prstGeom prst="rect">
            <a:avLst/>
          </a:prstGeom>
        </p:spPr>
      </p:pic>
      <p:pic>
        <p:nvPicPr>
          <p:cNvPr id="61" name="Graphic 60" descr="Caret Left with solid fill">
            <a:hlinkClick r:id="rId8" action="ppaction://hlinksldjump"/>
            <a:extLst>
              <a:ext uri="{FF2B5EF4-FFF2-40B4-BE49-F238E27FC236}">
                <a16:creationId xmlns:a16="http://schemas.microsoft.com/office/drawing/2014/main" id="{DE42415F-EC06-124E-89AA-246962B7ADE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2" y="3951625"/>
            <a:ext cx="341785" cy="341785"/>
          </a:xfrm>
          <a:prstGeom prst="rect">
            <a:avLst/>
          </a:prstGeom>
        </p:spPr>
      </p:pic>
      <p:sp>
        <p:nvSpPr>
          <p:cNvPr id="62" name="TextBox 61">
            <a:hlinkClick r:id="rId11" action="ppaction://hlinksldjump"/>
            <a:extLst>
              <a:ext uri="{FF2B5EF4-FFF2-40B4-BE49-F238E27FC236}">
                <a16:creationId xmlns:a16="http://schemas.microsoft.com/office/drawing/2014/main" id="{116263C4-2B07-8B43-8185-7D840202EDEF}"/>
              </a:ext>
            </a:extLst>
          </p:cNvPr>
          <p:cNvSpPr txBox="1"/>
          <p:nvPr/>
        </p:nvSpPr>
        <p:spPr>
          <a:xfrm>
            <a:off x="906369" y="4485367"/>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ANTINORI</a:t>
            </a:r>
          </a:p>
        </p:txBody>
      </p:sp>
      <p:sp>
        <p:nvSpPr>
          <p:cNvPr id="63" name="TextBox 62">
            <a:extLst>
              <a:ext uri="{FF2B5EF4-FFF2-40B4-BE49-F238E27FC236}">
                <a16:creationId xmlns:a16="http://schemas.microsoft.com/office/drawing/2014/main" id="{4F314D1E-5ADA-0241-898A-FA8766D1AE64}"/>
              </a:ext>
            </a:extLst>
          </p:cNvPr>
          <p:cNvSpPr txBox="1"/>
          <p:nvPr/>
        </p:nvSpPr>
        <p:spPr>
          <a:xfrm>
            <a:off x="906368" y="4719480"/>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cxnSp>
        <p:nvCxnSpPr>
          <p:cNvPr id="64" name="Straight Connector 63">
            <a:extLst>
              <a:ext uri="{FF2B5EF4-FFF2-40B4-BE49-F238E27FC236}">
                <a16:creationId xmlns:a16="http://schemas.microsoft.com/office/drawing/2014/main" id="{2E9F5692-DB9C-7346-BE1E-67F4EC930900}"/>
              </a:ext>
            </a:extLst>
          </p:cNvPr>
          <p:cNvCxnSpPr>
            <a:cxnSpLocks/>
          </p:cNvCxnSpPr>
          <p:nvPr/>
        </p:nvCxnSpPr>
        <p:spPr>
          <a:xfrm>
            <a:off x="906368" y="49932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hlinkClick r:id="rId12" action="ppaction://hlinksldjump"/>
            <a:extLst>
              <a:ext uri="{FF2B5EF4-FFF2-40B4-BE49-F238E27FC236}">
                <a16:creationId xmlns:a16="http://schemas.microsoft.com/office/drawing/2014/main" id="{50089E8A-0EF9-D74E-86D3-7FB29AB3FEEB}"/>
              </a:ext>
            </a:extLst>
          </p:cNvPr>
          <p:cNvSpPr txBox="1"/>
          <p:nvPr/>
        </p:nvSpPr>
        <p:spPr>
          <a:xfrm>
            <a:off x="906368" y="507859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CADE</a:t>
            </a:r>
          </a:p>
        </p:txBody>
      </p:sp>
      <p:sp>
        <p:nvSpPr>
          <p:cNvPr id="66" name="TextBox 65">
            <a:extLst>
              <a:ext uri="{FF2B5EF4-FFF2-40B4-BE49-F238E27FC236}">
                <a16:creationId xmlns:a16="http://schemas.microsoft.com/office/drawing/2014/main" id="{0CAE6262-5101-E649-9B50-9DCF82B39E3F}"/>
              </a:ext>
            </a:extLst>
          </p:cNvPr>
          <p:cNvSpPr txBox="1"/>
          <p:nvPr/>
        </p:nvSpPr>
        <p:spPr>
          <a:xfrm>
            <a:off x="906368" y="531218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67" name="Straight Connector 66">
            <a:extLst>
              <a:ext uri="{FF2B5EF4-FFF2-40B4-BE49-F238E27FC236}">
                <a16:creationId xmlns:a16="http://schemas.microsoft.com/office/drawing/2014/main" id="{538C52FE-5C00-6449-9272-F153DD41D12A}"/>
              </a:ext>
            </a:extLst>
          </p:cNvPr>
          <p:cNvCxnSpPr>
            <a:cxnSpLocks/>
          </p:cNvCxnSpPr>
          <p:nvPr/>
        </p:nvCxnSpPr>
        <p:spPr>
          <a:xfrm>
            <a:off x="906368" y="563232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a:hlinkClick r:id="rId13" action="ppaction://hlinksldjump"/>
            <a:extLst>
              <a:ext uri="{FF2B5EF4-FFF2-40B4-BE49-F238E27FC236}">
                <a16:creationId xmlns:a16="http://schemas.microsoft.com/office/drawing/2014/main" id="{024A118A-AE83-7747-8C3F-CCAD49852AD0}"/>
              </a:ext>
            </a:extLst>
          </p:cNvPr>
          <p:cNvSpPr txBox="1"/>
          <p:nvPr/>
        </p:nvSpPr>
        <p:spPr>
          <a:xfrm>
            <a:off x="906368" y="571337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JOSEPH PHELPS</a:t>
            </a:r>
          </a:p>
        </p:txBody>
      </p:sp>
      <p:sp>
        <p:nvSpPr>
          <p:cNvPr id="69" name="TextBox 68">
            <a:extLst>
              <a:ext uri="{FF2B5EF4-FFF2-40B4-BE49-F238E27FC236}">
                <a16:creationId xmlns:a16="http://schemas.microsoft.com/office/drawing/2014/main" id="{B1C28E4B-3CF8-6447-A0B0-90A54B473858}"/>
              </a:ext>
            </a:extLst>
          </p:cNvPr>
          <p:cNvSpPr txBox="1"/>
          <p:nvPr/>
        </p:nvSpPr>
        <p:spPr>
          <a:xfrm>
            <a:off x="906368" y="5941289"/>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pic>
        <p:nvPicPr>
          <p:cNvPr id="70" name="Graphic 69" descr="Caret Left with solid fill">
            <a:hlinkClick r:id="rId13" action="ppaction://hlinksldjump"/>
            <a:extLst>
              <a:ext uri="{FF2B5EF4-FFF2-40B4-BE49-F238E27FC236}">
                <a16:creationId xmlns:a16="http://schemas.microsoft.com/office/drawing/2014/main" id="{3833856A-18A8-2845-9256-1B62EC1E249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1" y="5795790"/>
            <a:ext cx="341785" cy="341785"/>
          </a:xfrm>
          <a:prstGeom prst="rect">
            <a:avLst/>
          </a:prstGeom>
        </p:spPr>
      </p:pic>
      <p:pic>
        <p:nvPicPr>
          <p:cNvPr id="71" name="Graphic 70" descr="Caret Left with solid fill">
            <a:hlinkClick r:id="rId12" action="ppaction://hlinksldjump"/>
            <a:extLst>
              <a:ext uri="{FF2B5EF4-FFF2-40B4-BE49-F238E27FC236}">
                <a16:creationId xmlns:a16="http://schemas.microsoft.com/office/drawing/2014/main" id="{0DFB374A-520D-F444-82CF-BCA9E760BB6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9481" y="5149883"/>
            <a:ext cx="341785" cy="341785"/>
          </a:xfrm>
          <a:prstGeom prst="rect">
            <a:avLst/>
          </a:prstGeom>
        </p:spPr>
      </p:pic>
      <p:pic>
        <p:nvPicPr>
          <p:cNvPr id="72" name="Graphic 71" descr="Caret Left with solid fill">
            <a:hlinkClick r:id="rId11" action="ppaction://hlinksldjump"/>
            <a:extLst>
              <a:ext uri="{FF2B5EF4-FFF2-40B4-BE49-F238E27FC236}">
                <a16:creationId xmlns:a16="http://schemas.microsoft.com/office/drawing/2014/main" id="{1FE37F36-CA0A-1943-B560-1714FEF521F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2" y="4537212"/>
            <a:ext cx="341785" cy="341785"/>
          </a:xfrm>
          <a:prstGeom prst="rect">
            <a:avLst/>
          </a:prstGeom>
        </p:spPr>
      </p:pic>
      <p:sp>
        <p:nvSpPr>
          <p:cNvPr id="73" name="TextBox 72">
            <a:hlinkClick r:id="rId14" action="ppaction://hlinksldjump"/>
            <a:extLst>
              <a:ext uri="{FF2B5EF4-FFF2-40B4-BE49-F238E27FC236}">
                <a16:creationId xmlns:a16="http://schemas.microsoft.com/office/drawing/2014/main" id="{17DEC4D0-A830-064B-A174-5C2276713B42}"/>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3587499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177" descr="A group of people holding wine glasses&#10;&#10;Description automatically generated with medium confidence">
            <a:extLst>
              <a:ext uri="{FF2B5EF4-FFF2-40B4-BE49-F238E27FC236}">
                <a16:creationId xmlns:a16="http://schemas.microsoft.com/office/drawing/2014/main" id="{BD531577-9B90-2E42-8B6B-F08BF5D9CBE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341"/>
            <a:ext cx="12192000" cy="6865448"/>
          </a:xfrm>
          <a:prstGeom prst="rect">
            <a:avLst/>
          </a:prstGeom>
        </p:spPr>
      </p:pic>
      <p:pic>
        <p:nvPicPr>
          <p:cNvPr id="177" name="Picture 176" descr="A group of people holding wine glasses&#10;&#10;Description automatically generated with medium confidence">
            <a:extLst>
              <a:ext uri="{FF2B5EF4-FFF2-40B4-BE49-F238E27FC236}">
                <a16:creationId xmlns:a16="http://schemas.microsoft.com/office/drawing/2014/main" id="{3E402A26-8CFE-8946-97C1-F7461FA9000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766"/>
            <a:ext cx="12192000" cy="6865448"/>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D2C51141-9675-234A-818E-53E03C5209B0}"/>
              </a:ext>
            </a:extLst>
          </p:cNvPr>
          <p:cNvSpPr txBox="1"/>
          <p:nvPr/>
        </p:nvSpPr>
        <p:spPr>
          <a:xfrm>
            <a:off x="5473193" y="5340329"/>
            <a:ext cx="6298601" cy="830997"/>
          </a:xfrm>
          <a:prstGeom prst="rect">
            <a:avLst/>
          </a:prstGeom>
          <a:noFill/>
        </p:spPr>
        <p:txBody>
          <a:bodyPr wrap="square" rtlCol="0">
            <a:spAutoFit/>
          </a:bodyPr>
          <a:lstStyle/>
          <a:p>
            <a:pPr algn="ctr"/>
            <a:r>
              <a:rPr lang="en-CA" sz="1200" spc="300" dirty="0">
                <a:solidFill>
                  <a:schemeClr val="bg1"/>
                </a:solidFill>
                <a:effectLst/>
                <a:latin typeface="Avenir Book" panose="02000503020000020003" pitchFamily="2" charset="0"/>
                <a:ea typeface="Heiti TC Medium" pitchFamily="2" charset="-128"/>
              </a:rPr>
              <a:t>MEDIUM-BODIED CABERNET WITH A FRUITY AND SPICY NOSE AND TANGY TASTING NOTES OF BLACKBERRY, PLUM, AND CHOCOLATE WITH A SMOOTH AND SMOKY FINISH. </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136" name="TextBox 135">
            <a:extLst>
              <a:ext uri="{FF2B5EF4-FFF2-40B4-BE49-F238E27FC236}">
                <a16:creationId xmlns:a16="http://schemas.microsoft.com/office/drawing/2014/main" id="{4CD03686-C128-8345-A854-EA98ABE81F8D}"/>
              </a:ext>
            </a:extLst>
          </p:cNvPr>
          <p:cNvSpPr txBox="1"/>
          <p:nvPr/>
        </p:nvSpPr>
        <p:spPr>
          <a:xfrm>
            <a:off x="7624609" y="942647"/>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$48</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$288</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$576</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137" name="Straight Connector 136">
            <a:extLst>
              <a:ext uri="{FF2B5EF4-FFF2-40B4-BE49-F238E27FC236}">
                <a16:creationId xmlns:a16="http://schemas.microsoft.com/office/drawing/2014/main" id="{84091378-D569-9D42-A39D-4F716AA08829}"/>
              </a:ext>
            </a:extLst>
          </p:cNvPr>
          <p:cNvCxnSpPr>
            <a:cxnSpLocks/>
          </p:cNvCxnSpPr>
          <p:nvPr/>
        </p:nvCxnSpPr>
        <p:spPr>
          <a:xfrm>
            <a:off x="9954700" y="1634629"/>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A115837-6FAC-F743-889B-3ADF1229FC29}"/>
              </a:ext>
            </a:extLst>
          </p:cNvPr>
          <p:cNvCxnSpPr>
            <a:cxnSpLocks/>
          </p:cNvCxnSpPr>
          <p:nvPr/>
        </p:nvCxnSpPr>
        <p:spPr>
          <a:xfrm>
            <a:off x="9954700" y="2341211"/>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9" name="Picture 2" descr="Decoy Cabernet Sauvignon | Vivino">
            <a:extLst>
              <a:ext uri="{FF2B5EF4-FFF2-40B4-BE49-F238E27FC236}">
                <a16:creationId xmlns:a16="http://schemas.microsoft.com/office/drawing/2014/main" id="{69F45D0D-5C02-B44A-A147-7C042950370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4387" y="942647"/>
            <a:ext cx="3245695" cy="3245695"/>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a:extLst>
              <a:ext uri="{FF2B5EF4-FFF2-40B4-BE49-F238E27FC236}">
                <a16:creationId xmlns:a16="http://schemas.microsoft.com/office/drawing/2014/main" id="{7E2D9876-700E-5642-AB9B-FB80C3ABDF0B}"/>
              </a:ext>
            </a:extLst>
          </p:cNvPr>
          <p:cNvSpPr txBox="1"/>
          <p:nvPr/>
        </p:nvSpPr>
        <p:spPr>
          <a:xfrm>
            <a:off x="5124720" y="4396952"/>
            <a:ext cx="7071360" cy="830997"/>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DUCKHORN, DECOY, CABERNET SAUVIGNON, SONOMA COUNTY, CALIFORNIA</a:t>
            </a:r>
          </a:p>
        </p:txBody>
      </p:sp>
      <p:sp>
        <p:nvSpPr>
          <p:cNvPr id="174" name="Rectangle 173">
            <a:extLst>
              <a:ext uri="{FF2B5EF4-FFF2-40B4-BE49-F238E27FC236}">
                <a16:creationId xmlns:a16="http://schemas.microsoft.com/office/drawing/2014/main" id="{E0231871-34BA-8E40-ACCF-F112FB952FF6}"/>
              </a:ext>
            </a:extLst>
          </p:cNvPr>
          <p:cNvSpPr/>
          <p:nvPr/>
        </p:nvSpPr>
        <p:spPr>
          <a:xfrm>
            <a:off x="0" y="685800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hlinkClick r:id="rId4" action="ppaction://hlinksldjump"/>
            <a:extLst>
              <a:ext uri="{FF2B5EF4-FFF2-40B4-BE49-F238E27FC236}">
                <a16:creationId xmlns:a16="http://schemas.microsoft.com/office/drawing/2014/main" id="{DA5D0442-C6F3-6343-AC72-DC19DD945FBF}"/>
              </a:ext>
            </a:extLst>
          </p:cNvPr>
          <p:cNvSpPr txBox="1"/>
          <p:nvPr/>
        </p:nvSpPr>
        <p:spPr>
          <a:xfrm>
            <a:off x="911622" y="731499"/>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44" name="TextBox 43">
            <a:extLst>
              <a:ext uri="{FF2B5EF4-FFF2-40B4-BE49-F238E27FC236}">
                <a16:creationId xmlns:a16="http://schemas.microsoft.com/office/drawing/2014/main" id="{B2B04DFF-14AC-4D44-BB16-F4E3A9DBA45D}"/>
              </a:ext>
            </a:extLst>
          </p:cNvPr>
          <p:cNvSpPr txBox="1"/>
          <p:nvPr/>
        </p:nvSpPr>
        <p:spPr>
          <a:xfrm>
            <a:off x="906373" y="1439385"/>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45" name="Straight Connector 44">
            <a:extLst>
              <a:ext uri="{FF2B5EF4-FFF2-40B4-BE49-F238E27FC236}">
                <a16:creationId xmlns:a16="http://schemas.microsoft.com/office/drawing/2014/main" id="{434875F7-3989-9A46-BD17-D382663816A3}"/>
              </a:ext>
            </a:extLst>
          </p:cNvPr>
          <p:cNvCxnSpPr>
            <a:cxnSpLocks/>
          </p:cNvCxnSpPr>
          <p:nvPr/>
        </p:nvCxnSpPr>
        <p:spPr>
          <a:xfrm>
            <a:off x="906373" y="190337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hlinkClick r:id="rId5" action="ppaction://hlinksldjump"/>
            <a:extLst>
              <a:ext uri="{FF2B5EF4-FFF2-40B4-BE49-F238E27FC236}">
                <a16:creationId xmlns:a16="http://schemas.microsoft.com/office/drawing/2014/main" id="{BD4638E6-66E3-7149-A96A-D6C378AF963F}"/>
              </a:ext>
            </a:extLst>
          </p:cNvPr>
          <p:cNvSpPr txBox="1"/>
          <p:nvPr/>
        </p:nvSpPr>
        <p:spPr>
          <a:xfrm>
            <a:off x="906373" y="1970192"/>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BIBI GRAETZ</a:t>
            </a:r>
          </a:p>
        </p:txBody>
      </p:sp>
      <p:cxnSp>
        <p:nvCxnSpPr>
          <p:cNvPr id="47" name="Straight Connector 46">
            <a:extLst>
              <a:ext uri="{FF2B5EF4-FFF2-40B4-BE49-F238E27FC236}">
                <a16:creationId xmlns:a16="http://schemas.microsoft.com/office/drawing/2014/main" id="{AFB5327E-3E0D-704A-8B7B-C92FA0F31A44}"/>
              </a:ext>
            </a:extLst>
          </p:cNvPr>
          <p:cNvCxnSpPr>
            <a:cxnSpLocks/>
          </p:cNvCxnSpPr>
          <p:nvPr/>
        </p:nvCxnSpPr>
        <p:spPr>
          <a:xfrm>
            <a:off x="906370" y="251841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a:hlinkClick r:id="rId6" action="ppaction://hlinksldjump"/>
            <a:extLst>
              <a:ext uri="{FF2B5EF4-FFF2-40B4-BE49-F238E27FC236}">
                <a16:creationId xmlns:a16="http://schemas.microsoft.com/office/drawing/2014/main" id="{AB67C5CC-5176-BC43-881B-98E09F6D8712}"/>
              </a:ext>
            </a:extLst>
          </p:cNvPr>
          <p:cNvSpPr txBox="1"/>
          <p:nvPr/>
        </p:nvSpPr>
        <p:spPr>
          <a:xfrm>
            <a:off x="906370" y="261456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DUCKHORN</a:t>
            </a:r>
          </a:p>
        </p:txBody>
      </p:sp>
      <p:cxnSp>
        <p:nvCxnSpPr>
          <p:cNvPr id="49" name="Straight Connector 48">
            <a:extLst>
              <a:ext uri="{FF2B5EF4-FFF2-40B4-BE49-F238E27FC236}">
                <a16:creationId xmlns:a16="http://schemas.microsoft.com/office/drawing/2014/main" id="{0BE988D0-178F-174D-A095-A94B73A0D03E}"/>
              </a:ext>
            </a:extLst>
          </p:cNvPr>
          <p:cNvCxnSpPr>
            <a:cxnSpLocks/>
          </p:cNvCxnSpPr>
          <p:nvPr/>
        </p:nvCxnSpPr>
        <p:spPr>
          <a:xfrm>
            <a:off x="906369" y="31686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hlinkClick r:id="rId7" action="ppaction://hlinksldjump"/>
            <a:extLst>
              <a:ext uri="{FF2B5EF4-FFF2-40B4-BE49-F238E27FC236}">
                <a16:creationId xmlns:a16="http://schemas.microsoft.com/office/drawing/2014/main" id="{5062874E-E51B-D34E-83F6-7A0725249F31}"/>
              </a:ext>
            </a:extLst>
          </p:cNvPr>
          <p:cNvSpPr txBox="1"/>
          <p:nvPr/>
        </p:nvSpPr>
        <p:spPr>
          <a:xfrm>
            <a:off x="906369" y="326022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TEXTBOOK</a:t>
            </a:r>
          </a:p>
        </p:txBody>
      </p:sp>
      <p:cxnSp>
        <p:nvCxnSpPr>
          <p:cNvPr id="51" name="Straight Connector 50">
            <a:extLst>
              <a:ext uri="{FF2B5EF4-FFF2-40B4-BE49-F238E27FC236}">
                <a16:creationId xmlns:a16="http://schemas.microsoft.com/office/drawing/2014/main" id="{47348C81-988A-6948-8BB1-D1F8102E1943}"/>
              </a:ext>
            </a:extLst>
          </p:cNvPr>
          <p:cNvCxnSpPr>
            <a:cxnSpLocks/>
          </p:cNvCxnSpPr>
          <p:nvPr/>
        </p:nvCxnSpPr>
        <p:spPr>
          <a:xfrm>
            <a:off x="906369" y="380268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a:hlinkClick r:id="rId8" action="ppaction://hlinksldjump"/>
            <a:extLst>
              <a:ext uri="{FF2B5EF4-FFF2-40B4-BE49-F238E27FC236}">
                <a16:creationId xmlns:a16="http://schemas.microsoft.com/office/drawing/2014/main" id="{6F1075D5-5962-964A-AA30-56A7E3DB91A4}"/>
              </a:ext>
            </a:extLst>
          </p:cNvPr>
          <p:cNvSpPr txBox="1"/>
          <p:nvPr/>
        </p:nvSpPr>
        <p:spPr>
          <a:xfrm>
            <a:off x="906369" y="3889260"/>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RIDGE</a:t>
            </a:r>
          </a:p>
        </p:txBody>
      </p:sp>
      <p:sp>
        <p:nvSpPr>
          <p:cNvPr id="53" name="TextBox 52">
            <a:extLst>
              <a:ext uri="{FF2B5EF4-FFF2-40B4-BE49-F238E27FC236}">
                <a16:creationId xmlns:a16="http://schemas.microsoft.com/office/drawing/2014/main" id="{47E3F673-A875-4140-8024-97E92D3FCD92}"/>
              </a:ext>
            </a:extLst>
          </p:cNvPr>
          <p:cNvSpPr txBox="1"/>
          <p:nvPr/>
        </p:nvSpPr>
        <p:spPr>
          <a:xfrm>
            <a:off x="906370" y="219957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sp>
        <p:nvSpPr>
          <p:cNvPr id="54" name="TextBox 53">
            <a:extLst>
              <a:ext uri="{FF2B5EF4-FFF2-40B4-BE49-F238E27FC236}">
                <a16:creationId xmlns:a16="http://schemas.microsoft.com/office/drawing/2014/main" id="{4C2DC761-EC22-2E4C-9251-2D913F7D14C6}"/>
              </a:ext>
            </a:extLst>
          </p:cNvPr>
          <p:cNvSpPr txBox="1"/>
          <p:nvPr/>
        </p:nvSpPr>
        <p:spPr>
          <a:xfrm>
            <a:off x="906369" y="285402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5" name="TextBox 54">
            <a:extLst>
              <a:ext uri="{FF2B5EF4-FFF2-40B4-BE49-F238E27FC236}">
                <a16:creationId xmlns:a16="http://schemas.microsoft.com/office/drawing/2014/main" id="{220EE9A3-BAB3-D440-8184-AFA64613B17B}"/>
              </a:ext>
            </a:extLst>
          </p:cNvPr>
          <p:cNvSpPr txBox="1"/>
          <p:nvPr/>
        </p:nvSpPr>
        <p:spPr>
          <a:xfrm>
            <a:off x="906369" y="3499721"/>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6" name="TextBox 55">
            <a:extLst>
              <a:ext uri="{FF2B5EF4-FFF2-40B4-BE49-F238E27FC236}">
                <a16:creationId xmlns:a16="http://schemas.microsoft.com/office/drawing/2014/main" id="{7C15DA6E-33A6-1549-BCB3-AF043D888501}"/>
              </a:ext>
            </a:extLst>
          </p:cNvPr>
          <p:cNvSpPr txBox="1"/>
          <p:nvPr/>
        </p:nvSpPr>
        <p:spPr>
          <a:xfrm>
            <a:off x="906369" y="411802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57" name="Straight Connector 56">
            <a:extLst>
              <a:ext uri="{FF2B5EF4-FFF2-40B4-BE49-F238E27FC236}">
                <a16:creationId xmlns:a16="http://schemas.microsoft.com/office/drawing/2014/main" id="{D6713A6F-3479-DB48-A6F5-FCDF22D1A1AE}"/>
              </a:ext>
            </a:extLst>
          </p:cNvPr>
          <p:cNvCxnSpPr>
            <a:cxnSpLocks/>
          </p:cNvCxnSpPr>
          <p:nvPr/>
        </p:nvCxnSpPr>
        <p:spPr>
          <a:xfrm>
            <a:off x="906369" y="44282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8" name="Graphic 57" descr="Caret Left with solid fill">
            <a:hlinkClick r:id="rId5" action="ppaction://hlinksldjump"/>
            <a:extLst>
              <a:ext uri="{FF2B5EF4-FFF2-40B4-BE49-F238E27FC236}">
                <a16:creationId xmlns:a16="http://schemas.microsoft.com/office/drawing/2014/main" id="{E888BFE2-3F49-3C42-BF67-B47D6C498F0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2026630"/>
            <a:ext cx="341785" cy="341785"/>
          </a:xfrm>
          <a:prstGeom prst="rect">
            <a:avLst/>
          </a:prstGeom>
        </p:spPr>
      </p:pic>
      <p:pic>
        <p:nvPicPr>
          <p:cNvPr id="59" name="Graphic 58" descr="Caret Left with solid fill">
            <a:hlinkClick r:id="rId6" action="ppaction://hlinksldjump"/>
            <a:extLst>
              <a:ext uri="{FF2B5EF4-FFF2-40B4-BE49-F238E27FC236}">
                <a16:creationId xmlns:a16="http://schemas.microsoft.com/office/drawing/2014/main" id="{C67C9149-308F-7043-AD26-0A98C445BC3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2685102"/>
            <a:ext cx="341785" cy="341785"/>
          </a:xfrm>
          <a:prstGeom prst="rect">
            <a:avLst/>
          </a:prstGeom>
        </p:spPr>
      </p:pic>
      <p:pic>
        <p:nvPicPr>
          <p:cNvPr id="60" name="Graphic 59" descr="Caret Left with solid fill">
            <a:hlinkClick r:id="rId7" action="ppaction://hlinksldjump"/>
            <a:extLst>
              <a:ext uri="{FF2B5EF4-FFF2-40B4-BE49-F238E27FC236}">
                <a16:creationId xmlns:a16="http://schemas.microsoft.com/office/drawing/2014/main" id="{14BE3403-9772-1B43-95F2-629EDF7A2FD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3324416"/>
            <a:ext cx="341785" cy="341785"/>
          </a:xfrm>
          <a:prstGeom prst="rect">
            <a:avLst/>
          </a:prstGeom>
        </p:spPr>
      </p:pic>
      <p:pic>
        <p:nvPicPr>
          <p:cNvPr id="61" name="Graphic 60" descr="Caret Left with solid fill">
            <a:hlinkClick r:id="rId8" action="ppaction://hlinksldjump"/>
            <a:extLst>
              <a:ext uri="{FF2B5EF4-FFF2-40B4-BE49-F238E27FC236}">
                <a16:creationId xmlns:a16="http://schemas.microsoft.com/office/drawing/2014/main" id="{7C78FCD1-00AF-2C49-8B44-EA75CBBD668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2" y="3951625"/>
            <a:ext cx="341785" cy="341785"/>
          </a:xfrm>
          <a:prstGeom prst="rect">
            <a:avLst/>
          </a:prstGeom>
        </p:spPr>
      </p:pic>
      <p:sp>
        <p:nvSpPr>
          <p:cNvPr id="62" name="TextBox 61">
            <a:hlinkClick r:id="rId11" action="ppaction://hlinksldjump"/>
            <a:extLst>
              <a:ext uri="{FF2B5EF4-FFF2-40B4-BE49-F238E27FC236}">
                <a16:creationId xmlns:a16="http://schemas.microsoft.com/office/drawing/2014/main" id="{1C09946A-8405-2346-BB98-79FCDC473747}"/>
              </a:ext>
            </a:extLst>
          </p:cNvPr>
          <p:cNvSpPr txBox="1"/>
          <p:nvPr/>
        </p:nvSpPr>
        <p:spPr>
          <a:xfrm>
            <a:off x="906369" y="4485367"/>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ANTINORI</a:t>
            </a:r>
          </a:p>
        </p:txBody>
      </p:sp>
      <p:sp>
        <p:nvSpPr>
          <p:cNvPr id="63" name="TextBox 62">
            <a:extLst>
              <a:ext uri="{FF2B5EF4-FFF2-40B4-BE49-F238E27FC236}">
                <a16:creationId xmlns:a16="http://schemas.microsoft.com/office/drawing/2014/main" id="{348E72E5-FD28-F547-BF3F-8121E8973622}"/>
              </a:ext>
            </a:extLst>
          </p:cNvPr>
          <p:cNvSpPr txBox="1"/>
          <p:nvPr/>
        </p:nvSpPr>
        <p:spPr>
          <a:xfrm>
            <a:off x="906368" y="4719480"/>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cxnSp>
        <p:nvCxnSpPr>
          <p:cNvPr id="64" name="Straight Connector 63">
            <a:extLst>
              <a:ext uri="{FF2B5EF4-FFF2-40B4-BE49-F238E27FC236}">
                <a16:creationId xmlns:a16="http://schemas.microsoft.com/office/drawing/2014/main" id="{471F7BAF-5614-CD4A-BD5C-AF8620BD7DB6}"/>
              </a:ext>
            </a:extLst>
          </p:cNvPr>
          <p:cNvCxnSpPr>
            <a:cxnSpLocks/>
          </p:cNvCxnSpPr>
          <p:nvPr/>
        </p:nvCxnSpPr>
        <p:spPr>
          <a:xfrm>
            <a:off x="906368" y="49932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hlinkClick r:id="rId12" action="ppaction://hlinksldjump"/>
            <a:extLst>
              <a:ext uri="{FF2B5EF4-FFF2-40B4-BE49-F238E27FC236}">
                <a16:creationId xmlns:a16="http://schemas.microsoft.com/office/drawing/2014/main" id="{56371800-1B8D-A849-BA7D-2E8638AE7D1C}"/>
              </a:ext>
            </a:extLst>
          </p:cNvPr>
          <p:cNvSpPr txBox="1"/>
          <p:nvPr/>
        </p:nvSpPr>
        <p:spPr>
          <a:xfrm>
            <a:off x="906368" y="507859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CADE</a:t>
            </a:r>
          </a:p>
        </p:txBody>
      </p:sp>
      <p:sp>
        <p:nvSpPr>
          <p:cNvPr id="66" name="TextBox 65">
            <a:extLst>
              <a:ext uri="{FF2B5EF4-FFF2-40B4-BE49-F238E27FC236}">
                <a16:creationId xmlns:a16="http://schemas.microsoft.com/office/drawing/2014/main" id="{1779EB64-7409-7348-9D2C-D2B84E8ED50D}"/>
              </a:ext>
            </a:extLst>
          </p:cNvPr>
          <p:cNvSpPr txBox="1"/>
          <p:nvPr/>
        </p:nvSpPr>
        <p:spPr>
          <a:xfrm>
            <a:off x="906368" y="531218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67" name="Straight Connector 66">
            <a:extLst>
              <a:ext uri="{FF2B5EF4-FFF2-40B4-BE49-F238E27FC236}">
                <a16:creationId xmlns:a16="http://schemas.microsoft.com/office/drawing/2014/main" id="{DD45F1D5-4FD6-0046-B51C-D6F4FFA7FACE}"/>
              </a:ext>
            </a:extLst>
          </p:cNvPr>
          <p:cNvCxnSpPr>
            <a:cxnSpLocks/>
          </p:cNvCxnSpPr>
          <p:nvPr/>
        </p:nvCxnSpPr>
        <p:spPr>
          <a:xfrm>
            <a:off x="906368" y="563232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a:hlinkClick r:id="rId13" action="ppaction://hlinksldjump"/>
            <a:extLst>
              <a:ext uri="{FF2B5EF4-FFF2-40B4-BE49-F238E27FC236}">
                <a16:creationId xmlns:a16="http://schemas.microsoft.com/office/drawing/2014/main" id="{5CE6FF1D-93F5-AB47-B0C3-4FF90D108052}"/>
              </a:ext>
            </a:extLst>
          </p:cNvPr>
          <p:cNvSpPr txBox="1"/>
          <p:nvPr/>
        </p:nvSpPr>
        <p:spPr>
          <a:xfrm>
            <a:off x="906368" y="571337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JOSEPH PHELPS</a:t>
            </a:r>
          </a:p>
        </p:txBody>
      </p:sp>
      <p:sp>
        <p:nvSpPr>
          <p:cNvPr id="69" name="TextBox 68">
            <a:extLst>
              <a:ext uri="{FF2B5EF4-FFF2-40B4-BE49-F238E27FC236}">
                <a16:creationId xmlns:a16="http://schemas.microsoft.com/office/drawing/2014/main" id="{94EE9B8A-AE99-3243-96AC-0A98BF03DF91}"/>
              </a:ext>
            </a:extLst>
          </p:cNvPr>
          <p:cNvSpPr txBox="1"/>
          <p:nvPr/>
        </p:nvSpPr>
        <p:spPr>
          <a:xfrm>
            <a:off x="906368" y="5941289"/>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pic>
        <p:nvPicPr>
          <p:cNvPr id="70" name="Graphic 69" descr="Caret Left with solid fill">
            <a:hlinkClick r:id="rId13" action="ppaction://hlinksldjump"/>
            <a:extLst>
              <a:ext uri="{FF2B5EF4-FFF2-40B4-BE49-F238E27FC236}">
                <a16:creationId xmlns:a16="http://schemas.microsoft.com/office/drawing/2014/main" id="{BD485CF3-8286-184D-A103-100A754BA1C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1" y="5795790"/>
            <a:ext cx="341785" cy="341785"/>
          </a:xfrm>
          <a:prstGeom prst="rect">
            <a:avLst/>
          </a:prstGeom>
        </p:spPr>
      </p:pic>
      <p:pic>
        <p:nvPicPr>
          <p:cNvPr id="71" name="Graphic 70" descr="Caret Left with solid fill">
            <a:hlinkClick r:id="rId12" action="ppaction://hlinksldjump"/>
            <a:extLst>
              <a:ext uri="{FF2B5EF4-FFF2-40B4-BE49-F238E27FC236}">
                <a16:creationId xmlns:a16="http://schemas.microsoft.com/office/drawing/2014/main" id="{E101C06A-ED0B-424C-A7CF-CADE2E9164A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9481" y="5149883"/>
            <a:ext cx="341785" cy="341785"/>
          </a:xfrm>
          <a:prstGeom prst="rect">
            <a:avLst/>
          </a:prstGeom>
        </p:spPr>
      </p:pic>
      <p:pic>
        <p:nvPicPr>
          <p:cNvPr id="72" name="Graphic 71" descr="Caret Left with solid fill">
            <a:hlinkClick r:id="rId11" action="ppaction://hlinksldjump"/>
            <a:extLst>
              <a:ext uri="{FF2B5EF4-FFF2-40B4-BE49-F238E27FC236}">
                <a16:creationId xmlns:a16="http://schemas.microsoft.com/office/drawing/2014/main" id="{FF716EDF-0FA3-8440-9BDF-D2D90E68BD1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2" y="4537212"/>
            <a:ext cx="341785" cy="341785"/>
          </a:xfrm>
          <a:prstGeom prst="rect">
            <a:avLst/>
          </a:prstGeom>
        </p:spPr>
      </p:pic>
      <p:sp>
        <p:nvSpPr>
          <p:cNvPr id="73" name="TextBox 72">
            <a:hlinkClick r:id="rId14" action="ppaction://hlinksldjump"/>
            <a:extLst>
              <a:ext uri="{FF2B5EF4-FFF2-40B4-BE49-F238E27FC236}">
                <a16:creationId xmlns:a16="http://schemas.microsoft.com/office/drawing/2014/main" id="{0FD1D2FB-4080-0248-AA4D-BF86B5C79017}"/>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976136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descr="A group of people holding wine glasses&#10;&#10;Description automatically generated with medium confidence">
            <a:extLst>
              <a:ext uri="{FF2B5EF4-FFF2-40B4-BE49-F238E27FC236}">
                <a16:creationId xmlns:a16="http://schemas.microsoft.com/office/drawing/2014/main" id="{25A6EC80-4F3F-1240-A12D-05E074AFBAB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730" y="0"/>
            <a:ext cx="12192000" cy="6865448"/>
          </a:xfrm>
          <a:prstGeom prst="rect">
            <a:avLst/>
          </a:prstGeom>
        </p:spPr>
      </p:pic>
      <p:pic>
        <p:nvPicPr>
          <p:cNvPr id="177" name="Picture 176" descr="A group of people holding wine glasses&#10;&#10;Description automatically generated with medium confidence">
            <a:extLst>
              <a:ext uri="{FF2B5EF4-FFF2-40B4-BE49-F238E27FC236}">
                <a16:creationId xmlns:a16="http://schemas.microsoft.com/office/drawing/2014/main" id="{7B2D1B31-C397-DD49-8512-F3C7DBA627B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6852766"/>
            <a:ext cx="12192000" cy="6865448"/>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CA8C8894-23E5-CE4E-9F05-D96D1F08DB3D}"/>
              </a:ext>
            </a:extLst>
          </p:cNvPr>
          <p:cNvSpPr txBox="1"/>
          <p:nvPr/>
        </p:nvSpPr>
        <p:spPr>
          <a:xfrm>
            <a:off x="5113140" y="4268755"/>
            <a:ext cx="7071360"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TEXTBOOK, CABERNET SAUVIGNON, </a:t>
            </a:r>
          </a:p>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NAPA VALLEY, CALIFORNIA</a:t>
            </a:r>
          </a:p>
        </p:txBody>
      </p:sp>
      <p:sp>
        <p:nvSpPr>
          <p:cNvPr id="136" name="TextBox 135">
            <a:extLst>
              <a:ext uri="{FF2B5EF4-FFF2-40B4-BE49-F238E27FC236}">
                <a16:creationId xmlns:a16="http://schemas.microsoft.com/office/drawing/2014/main" id="{BC50B985-CA07-FA4C-A4A2-27AA2D565DD1}"/>
              </a:ext>
            </a:extLst>
          </p:cNvPr>
          <p:cNvSpPr txBox="1"/>
          <p:nvPr/>
        </p:nvSpPr>
        <p:spPr>
          <a:xfrm>
            <a:off x="5499509" y="4958899"/>
            <a:ext cx="6298601" cy="1200329"/>
          </a:xfrm>
          <a:prstGeom prst="rect">
            <a:avLst/>
          </a:prstGeom>
          <a:noFill/>
        </p:spPr>
        <p:txBody>
          <a:bodyPr wrap="square" rtlCol="0">
            <a:spAutoFit/>
          </a:bodyPr>
          <a:lstStyle/>
          <a:p>
            <a:pPr algn="ctr"/>
            <a:r>
              <a:rPr lang="en-CA" sz="1200" spc="300" dirty="0">
                <a:solidFill>
                  <a:schemeClr val="bg1"/>
                </a:solidFill>
                <a:effectLst/>
                <a:latin typeface="Avenir Book" panose="02000503020000020003" pitchFamily="2" charset="0"/>
                <a:ea typeface="Heiti TC Medium" pitchFamily="2" charset="-128"/>
              </a:rPr>
              <a:t>OPENS WITH DARK FRUIT AROMATICS OF BLACK CURRANT AND PLUM. AMPLE OAK FLAVOURS ARE LAYERED AND SUMPTUOUS ACROSS THE MID-PALATE. THE FINISH IS STRUCTURED AND BALANCED WITH BIG SUPPLE TANNINS – THE CLASSIC NAPA VALLEY ‘TEXTBOOK’ STYLE OF CABERNET SAUVIGNON. </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137" name="TextBox 136">
            <a:extLst>
              <a:ext uri="{FF2B5EF4-FFF2-40B4-BE49-F238E27FC236}">
                <a16:creationId xmlns:a16="http://schemas.microsoft.com/office/drawing/2014/main" id="{875CA5CE-BB9C-9842-BAF9-357806BAF6C5}"/>
              </a:ext>
            </a:extLst>
          </p:cNvPr>
          <p:cNvSpPr txBox="1"/>
          <p:nvPr/>
        </p:nvSpPr>
        <p:spPr>
          <a:xfrm>
            <a:off x="7676187" y="731499"/>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$70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$420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$840</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138" name="Straight Connector 137">
            <a:extLst>
              <a:ext uri="{FF2B5EF4-FFF2-40B4-BE49-F238E27FC236}">
                <a16:creationId xmlns:a16="http://schemas.microsoft.com/office/drawing/2014/main" id="{0ED76009-CFC4-9644-81D0-3E0E46DA0726}"/>
              </a:ext>
            </a:extLst>
          </p:cNvPr>
          <p:cNvCxnSpPr>
            <a:cxnSpLocks/>
          </p:cNvCxnSpPr>
          <p:nvPr/>
        </p:nvCxnSpPr>
        <p:spPr>
          <a:xfrm>
            <a:off x="10006278" y="1423481"/>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3C91229-27FE-5C4C-8DEA-BC7F1DAC0598}"/>
              </a:ext>
            </a:extLst>
          </p:cNvPr>
          <p:cNvCxnSpPr>
            <a:cxnSpLocks/>
          </p:cNvCxnSpPr>
          <p:nvPr/>
        </p:nvCxnSpPr>
        <p:spPr>
          <a:xfrm>
            <a:off x="10006278" y="2130063"/>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0" name="Picture 8" descr="2020 Napa Valley Cabernet Sauvignon - Textbook">
            <a:extLst>
              <a:ext uri="{FF2B5EF4-FFF2-40B4-BE49-F238E27FC236}">
                <a16:creationId xmlns:a16="http://schemas.microsoft.com/office/drawing/2014/main" id="{37EC97BC-900B-8D42-B127-B0CA4C2D9F1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04779" y="731499"/>
            <a:ext cx="924873" cy="3245695"/>
          </a:xfrm>
          <a:prstGeom prst="rect">
            <a:avLst/>
          </a:prstGeom>
          <a:noFill/>
          <a:extLst>
            <a:ext uri="{909E8E84-426E-40DD-AFC4-6F175D3DCCD1}">
              <a14:hiddenFill xmlns:a14="http://schemas.microsoft.com/office/drawing/2010/main">
                <a:solidFill>
                  <a:srgbClr val="FFFFFF"/>
                </a:solidFill>
              </a14:hiddenFill>
            </a:ext>
          </a:extLst>
        </p:spPr>
      </p:pic>
      <p:sp>
        <p:nvSpPr>
          <p:cNvPr id="174" name="Rectangle 173">
            <a:extLst>
              <a:ext uri="{FF2B5EF4-FFF2-40B4-BE49-F238E27FC236}">
                <a16:creationId xmlns:a16="http://schemas.microsoft.com/office/drawing/2014/main" id="{1DFCF391-5C7A-2342-8422-75D71679B2EC}"/>
              </a:ext>
            </a:extLst>
          </p:cNvPr>
          <p:cNvSpPr/>
          <p:nvPr/>
        </p:nvSpPr>
        <p:spPr>
          <a:xfrm>
            <a:off x="0" y="685800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hlinkClick r:id="rId5" action="ppaction://hlinksldjump"/>
            <a:extLst>
              <a:ext uri="{FF2B5EF4-FFF2-40B4-BE49-F238E27FC236}">
                <a16:creationId xmlns:a16="http://schemas.microsoft.com/office/drawing/2014/main" id="{63FB9C3A-8259-0448-A877-3E9CE2A791CF}"/>
              </a:ext>
            </a:extLst>
          </p:cNvPr>
          <p:cNvSpPr txBox="1"/>
          <p:nvPr/>
        </p:nvSpPr>
        <p:spPr>
          <a:xfrm>
            <a:off x="911622" y="731499"/>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44" name="TextBox 43">
            <a:extLst>
              <a:ext uri="{FF2B5EF4-FFF2-40B4-BE49-F238E27FC236}">
                <a16:creationId xmlns:a16="http://schemas.microsoft.com/office/drawing/2014/main" id="{979EED7E-7575-5540-BCEB-1DEA83CA3699}"/>
              </a:ext>
            </a:extLst>
          </p:cNvPr>
          <p:cNvSpPr txBox="1"/>
          <p:nvPr/>
        </p:nvSpPr>
        <p:spPr>
          <a:xfrm>
            <a:off x="906373" y="1439385"/>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45" name="Straight Connector 44">
            <a:extLst>
              <a:ext uri="{FF2B5EF4-FFF2-40B4-BE49-F238E27FC236}">
                <a16:creationId xmlns:a16="http://schemas.microsoft.com/office/drawing/2014/main" id="{9DEA94A7-85B6-3049-9AD5-9AFEE6DD39D0}"/>
              </a:ext>
            </a:extLst>
          </p:cNvPr>
          <p:cNvCxnSpPr>
            <a:cxnSpLocks/>
          </p:cNvCxnSpPr>
          <p:nvPr/>
        </p:nvCxnSpPr>
        <p:spPr>
          <a:xfrm>
            <a:off x="906373" y="190337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hlinkClick r:id="rId6" action="ppaction://hlinksldjump"/>
            <a:extLst>
              <a:ext uri="{FF2B5EF4-FFF2-40B4-BE49-F238E27FC236}">
                <a16:creationId xmlns:a16="http://schemas.microsoft.com/office/drawing/2014/main" id="{4E09625D-D17F-F449-8508-FD5D6BD92C73}"/>
              </a:ext>
            </a:extLst>
          </p:cNvPr>
          <p:cNvSpPr txBox="1"/>
          <p:nvPr/>
        </p:nvSpPr>
        <p:spPr>
          <a:xfrm>
            <a:off x="906373" y="1970192"/>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BIBI GRAETZ</a:t>
            </a:r>
          </a:p>
        </p:txBody>
      </p:sp>
      <p:cxnSp>
        <p:nvCxnSpPr>
          <p:cNvPr id="47" name="Straight Connector 46">
            <a:extLst>
              <a:ext uri="{FF2B5EF4-FFF2-40B4-BE49-F238E27FC236}">
                <a16:creationId xmlns:a16="http://schemas.microsoft.com/office/drawing/2014/main" id="{A959CC25-08C8-3246-A113-CAADC41B12DB}"/>
              </a:ext>
            </a:extLst>
          </p:cNvPr>
          <p:cNvCxnSpPr>
            <a:cxnSpLocks/>
          </p:cNvCxnSpPr>
          <p:nvPr/>
        </p:nvCxnSpPr>
        <p:spPr>
          <a:xfrm>
            <a:off x="906370" y="251841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a:hlinkClick r:id="rId7" action="ppaction://hlinksldjump"/>
            <a:extLst>
              <a:ext uri="{FF2B5EF4-FFF2-40B4-BE49-F238E27FC236}">
                <a16:creationId xmlns:a16="http://schemas.microsoft.com/office/drawing/2014/main" id="{55C344AB-6A38-5548-98EF-4068C8C27E37}"/>
              </a:ext>
            </a:extLst>
          </p:cNvPr>
          <p:cNvSpPr txBox="1"/>
          <p:nvPr/>
        </p:nvSpPr>
        <p:spPr>
          <a:xfrm>
            <a:off x="906370" y="261456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DUCKHORN</a:t>
            </a:r>
          </a:p>
        </p:txBody>
      </p:sp>
      <p:cxnSp>
        <p:nvCxnSpPr>
          <p:cNvPr id="49" name="Straight Connector 48">
            <a:extLst>
              <a:ext uri="{FF2B5EF4-FFF2-40B4-BE49-F238E27FC236}">
                <a16:creationId xmlns:a16="http://schemas.microsoft.com/office/drawing/2014/main" id="{4710C618-342C-1D49-A269-1FFC035B9657}"/>
              </a:ext>
            </a:extLst>
          </p:cNvPr>
          <p:cNvCxnSpPr>
            <a:cxnSpLocks/>
          </p:cNvCxnSpPr>
          <p:nvPr/>
        </p:nvCxnSpPr>
        <p:spPr>
          <a:xfrm>
            <a:off x="906369" y="31686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hlinkClick r:id="rId8" action="ppaction://hlinksldjump"/>
            <a:extLst>
              <a:ext uri="{FF2B5EF4-FFF2-40B4-BE49-F238E27FC236}">
                <a16:creationId xmlns:a16="http://schemas.microsoft.com/office/drawing/2014/main" id="{7A39BE51-2892-B34F-8333-EEE489A1A6D4}"/>
              </a:ext>
            </a:extLst>
          </p:cNvPr>
          <p:cNvSpPr txBox="1"/>
          <p:nvPr/>
        </p:nvSpPr>
        <p:spPr>
          <a:xfrm>
            <a:off x="906369" y="326022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TEXTBOOK</a:t>
            </a:r>
          </a:p>
        </p:txBody>
      </p:sp>
      <p:cxnSp>
        <p:nvCxnSpPr>
          <p:cNvPr id="51" name="Straight Connector 50">
            <a:extLst>
              <a:ext uri="{FF2B5EF4-FFF2-40B4-BE49-F238E27FC236}">
                <a16:creationId xmlns:a16="http://schemas.microsoft.com/office/drawing/2014/main" id="{9D21499E-9D9C-B744-B72B-9BB2CCC70AAF}"/>
              </a:ext>
            </a:extLst>
          </p:cNvPr>
          <p:cNvCxnSpPr>
            <a:cxnSpLocks/>
          </p:cNvCxnSpPr>
          <p:nvPr/>
        </p:nvCxnSpPr>
        <p:spPr>
          <a:xfrm>
            <a:off x="906369" y="380268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a:hlinkClick r:id="rId9" action="ppaction://hlinksldjump"/>
            <a:extLst>
              <a:ext uri="{FF2B5EF4-FFF2-40B4-BE49-F238E27FC236}">
                <a16:creationId xmlns:a16="http://schemas.microsoft.com/office/drawing/2014/main" id="{61ED4D2E-C3B4-4245-8362-37901DEAD400}"/>
              </a:ext>
            </a:extLst>
          </p:cNvPr>
          <p:cNvSpPr txBox="1"/>
          <p:nvPr/>
        </p:nvSpPr>
        <p:spPr>
          <a:xfrm>
            <a:off x="906369" y="3889260"/>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RIDGE</a:t>
            </a:r>
          </a:p>
        </p:txBody>
      </p:sp>
      <p:sp>
        <p:nvSpPr>
          <p:cNvPr id="53" name="TextBox 52">
            <a:extLst>
              <a:ext uri="{FF2B5EF4-FFF2-40B4-BE49-F238E27FC236}">
                <a16:creationId xmlns:a16="http://schemas.microsoft.com/office/drawing/2014/main" id="{446AE6CD-070B-D942-8666-03A4CDBAD345}"/>
              </a:ext>
            </a:extLst>
          </p:cNvPr>
          <p:cNvSpPr txBox="1"/>
          <p:nvPr/>
        </p:nvSpPr>
        <p:spPr>
          <a:xfrm>
            <a:off x="906370" y="219957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sp>
        <p:nvSpPr>
          <p:cNvPr id="54" name="TextBox 53">
            <a:extLst>
              <a:ext uri="{FF2B5EF4-FFF2-40B4-BE49-F238E27FC236}">
                <a16:creationId xmlns:a16="http://schemas.microsoft.com/office/drawing/2014/main" id="{AF211589-73D1-A444-B7C1-589D07DA013B}"/>
              </a:ext>
            </a:extLst>
          </p:cNvPr>
          <p:cNvSpPr txBox="1"/>
          <p:nvPr/>
        </p:nvSpPr>
        <p:spPr>
          <a:xfrm>
            <a:off x="906369" y="285402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5" name="TextBox 54">
            <a:extLst>
              <a:ext uri="{FF2B5EF4-FFF2-40B4-BE49-F238E27FC236}">
                <a16:creationId xmlns:a16="http://schemas.microsoft.com/office/drawing/2014/main" id="{9B0525AD-A668-574C-BD54-867781A45952}"/>
              </a:ext>
            </a:extLst>
          </p:cNvPr>
          <p:cNvSpPr txBox="1"/>
          <p:nvPr/>
        </p:nvSpPr>
        <p:spPr>
          <a:xfrm>
            <a:off x="906369" y="3499721"/>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6" name="TextBox 55">
            <a:extLst>
              <a:ext uri="{FF2B5EF4-FFF2-40B4-BE49-F238E27FC236}">
                <a16:creationId xmlns:a16="http://schemas.microsoft.com/office/drawing/2014/main" id="{DDD55CDC-143D-0D42-A87D-643FB5895CEF}"/>
              </a:ext>
            </a:extLst>
          </p:cNvPr>
          <p:cNvSpPr txBox="1"/>
          <p:nvPr/>
        </p:nvSpPr>
        <p:spPr>
          <a:xfrm>
            <a:off x="906369" y="411802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57" name="Straight Connector 56">
            <a:extLst>
              <a:ext uri="{FF2B5EF4-FFF2-40B4-BE49-F238E27FC236}">
                <a16:creationId xmlns:a16="http://schemas.microsoft.com/office/drawing/2014/main" id="{946FBE1A-AB91-454C-A6E9-31AC69AC409F}"/>
              </a:ext>
            </a:extLst>
          </p:cNvPr>
          <p:cNvCxnSpPr>
            <a:cxnSpLocks/>
          </p:cNvCxnSpPr>
          <p:nvPr/>
        </p:nvCxnSpPr>
        <p:spPr>
          <a:xfrm>
            <a:off x="906369" y="44282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8" name="Graphic 57" descr="Caret Left with solid fill">
            <a:hlinkClick r:id="rId6" action="ppaction://hlinksldjump"/>
            <a:extLst>
              <a:ext uri="{FF2B5EF4-FFF2-40B4-BE49-F238E27FC236}">
                <a16:creationId xmlns:a16="http://schemas.microsoft.com/office/drawing/2014/main" id="{86D5519E-F941-E348-999D-96C6A97DFB9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3861984" y="2026630"/>
            <a:ext cx="341785" cy="341785"/>
          </a:xfrm>
          <a:prstGeom prst="rect">
            <a:avLst/>
          </a:prstGeom>
        </p:spPr>
      </p:pic>
      <p:pic>
        <p:nvPicPr>
          <p:cNvPr id="59" name="Graphic 58" descr="Caret Left with solid fill">
            <a:hlinkClick r:id="rId7" action="ppaction://hlinksldjump"/>
            <a:extLst>
              <a:ext uri="{FF2B5EF4-FFF2-40B4-BE49-F238E27FC236}">
                <a16:creationId xmlns:a16="http://schemas.microsoft.com/office/drawing/2014/main" id="{3859DF97-C6CF-FF42-BA2B-EBC81188EC9E}"/>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3861984" y="2685102"/>
            <a:ext cx="341785" cy="341785"/>
          </a:xfrm>
          <a:prstGeom prst="rect">
            <a:avLst/>
          </a:prstGeom>
        </p:spPr>
      </p:pic>
      <p:pic>
        <p:nvPicPr>
          <p:cNvPr id="60" name="Graphic 59" descr="Caret Left with solid fill">
            <a:hlinkClick r:id="rId8" action="ppaction://hlinksldjump"/>
            <a:extLst>
              <a:ext uri="{FF2B5EF4-FFF2-40B4-BE49-F238E27FC236}">
                <a16:creationId xmlns:a16="http://schemas.microsoft.com/office/drawing/2014/main" id="{34C3D824-6E0A-414E-8415-A60CDFE25A1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3861984" y="3324416"/>
            <a:ext cx="341785" cy="341785"/>
          </a:xfrm>
          <a:prstGeom prst="rect">
            <a:avLst/>
          </a:prstGeom>
        </p:spPr>
      </p:pic>
      <p:pic>
        <p:nvPicPr>
          <p:cNvPr id="61" name="Graphic 60" descr="Caret Left with solid fill">
            <a:hlinkClick r:id="rId9" action="ppaction://hlinksldjump"/>
            <a:extLst>
              <a:ext uri="{FF2B5EF4-FFF2-40B4-BE49-F238E27FC236}">
                <a16:creationId xmlns:a16="http://schemas.microsoft.com/office/drawing/2014/main" id="{49AA7CDE-6AA9-2D49-BCAB-7936A018DBF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3861982" y="3951625"/>
            <a:ext cx="341785" cy="341785"/>
          </a:xfrm>
          <a:prstGeom prst="rect">
            <a:avLst/>
          </a:prstGeom>
        </p:spPr>
      </p:pic>
      <p:sp>
        <p:nvSpPr>
          <p:cNvPr id="62" name="TextBox 61">
            <a:hlinkClick r:id="rId12" action="ppaction://hlinksldjump"/>
            <a:extLst>
              <a:ext uri="{FF2B5EF4-FFF2-40B4-BE49-F238E27FC236}">
                <a16:creationId xmlns:a16="http://schemas.microsoft.com/office/drawing/2014/main" id="{9DA89B24-11D6-A340-A6AF-37940C57DEBA}"/>
              </a:ext>
            </a:extLst>
          </p:cNvPr>
          <p:cNvSpPr txBox="1"/>
          <p:nvPr/>
        </p:nvSpPr>
        <p:spPr>
          <a:xfrm>
            <a:off x="906369" y="4485367"/>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ANTINORI</a:t>
            </a:r>
          </a:p>
        </p:txBody>
      </p:sp>
      <p:sp>
        <p:nvSpPr>
          <p:cNvPr id="63" name="TextBox 62">
            <a:extLst>
              <a:ext uri="{FF2B5EF4-FFF2-40B4-BE49-F238E27FC236}">
                <a16:creationId xmlns:a16="http://schemas.microsoft.com/office/drawing/2014/main" id="{38AEB608-97CC-9547-9D5F-0F556B00406B}"/>
              </a:ext>
            </a:extLst>
          </p:cNvPr>
          <p:cNvSpPr txBox="1"/>
          <p:nvPr/>
        </p:nvSpPr>
        <p:spPr>
          <a:xfrm>
            <a:off x="906368" y="4719480"/>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cxnSp>
        <p:nvCxnSpPr>
          <p:cNvPr id="64" name="Straight Connector 63">
            <a:extLst>
              <a:ext uri="{FF2B5EF4-FFF2-40B4-BE49-F238E27FC236}">
                <a16:creationId xmlns:a16="http://schemas.microsoft.com/office/drawing/2014/main" id="{AECB0BA5-0E07-3347-AC1B-2BCC0BA7CFA2}"/>
              </a:ext>
            </a:extLst>
          </p:cNvPr>
          <p:cNvCxnSpPr>
            <a:cxnSpLocks/>
          </p:cNvCxnSpPr>
          <p:nvPr/>
        </p:nvCxnSpPr>
        <p:spPr>
          <a:xfrm>
            <a:off x="906368" y="49932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hlinkClick r:id="rId13" action="ppaction://hlinksldjump"/>
            <a:extLst>
              <a:ext uri="{FF2B5EF4-FFF2-40B4-BE49-F238E27FC236}">
                <a16:creationId xmlns:a16="http://schemas.microsoft.com/office/drawing/2014/main" id="{142CEE87-EFC7-6840-8685-0C984414FC9A}"/>
              </a:ext>
            </a:extLst>
          </p:cNvPr>
          <p:cNvSpPr txBox="1"/>
          <p:nvPr/>
        </p:nvSpPr>
        <p:spPr>
          <a:xfrm>
            <a:off x="906368" y="507859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CADE</a:t>
            </a:r>
          </a:p>
        </p:txBody>
      </p:sp>
      <p:sp>
        <p:nvSpPr>
          <p:cNvPr id="66" name="TextBox 65">
            <a:extLst>
              <a:ext uri="{FF2B5EF4-FFF2-40B4-BE49-F238E27FC236}">
                <a16:creationId xmlns:a16="http://schemas.microsoft.com/office/drawing/2014/main" id="{83080CEB-D6BE-5D4B-A14B-83E7F2CC2E78}"/>
              </a:ext>
            </a:extLst>
          </p:cNvPr>
          <p:cNvSpPr txBox="1"/>
          <p:nvPr/>
        </p:nvSpPr>
        <p:spPr>
          <a:xfrm>
            <a:off x="906368" y="531218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67" name="Straight Connector 66">
            <a:extLst>
              <a:ext uri="{FF2B5EF4-FFF2-40B4-BE49-F238E27FC236}">
                <a16:creationId xmlns:a16="http://schemas.microsoft.com/office/drawing/2014/main" id="{515E908C-DFF4-1C45-A6CA-FEBB4F40F32A}"/>
              </a:ext>
            </a:extLst>
          </p:cNvPr>
          <p:cNvCxnSpPr>
            <a:cxnSpLocks/>
          </p:cNvCxnSpPr>
          <p:nvPr/>
        </p:nvCxnSpPr>
        <p:spPr>
          <a:xfrm>
            <a:off x="906368" y="563232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a:hlinkClick r:id="rId14" action="ppaction://hlinksldjump"/>
            <a:extLst>
              <a:ext uri="{FF2B5EF4-FFF2-40B4-BE49-F238E27FC236}">
                <a16:creationId xmlns:a16="http://schemas.microsoft.com/office/drawing/2014/main" id="{B739CB9C-28B2-8242-AB18-5F46A1571EA5}"/>
              </a:ext>
            </a:extLst>
          </p:cNvPr>
          <p:cNvSpPr txBox="1"/>
          <p:nvPr/>
        </p:nvSpPr>
        <p:spPr>
          <a:xfrm>
            <a:off x="906368" y="571337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JOSEPH PHELPS</a:t>
            </a:r>
          </a:p>
        </p:txBody>
      </p:sp>
      <p:sp>
        <p:nvSpPr>
          <p:cNvPr id="69" name="TextBox 68">
            <a:extLst>
              <a:ext uri="{FF2B5EF4-FFF2-40B4-BE49-F238E27FC236}">
                <a16:creationId xmlns:a16="http://schemas.microsoft.com/office/drawing/2014/main" id="{7314B547-AF81-9748-A46D-A2B9FF8D3E9D}"/>
              </a:ext>
            </a:extLst>
          </p:cNvPr>
          <p:cNvSpPr txBox="1"/>
          <p:nvPr/>
        </p:nvSpPr>
        <p:spPr>
          <a:xfrm>
            <a:off x="906368" y="5941289"/>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pic>
        <p:nvPicPr>
          <p:cNvPr id="70" name="Graphic 69" descr="Caret Left with solid fill">
            <a:hlinkClick r:id="rId14" action="ppaction://hlinksldjump"/>
            <a:extLst>
              <a:ext uri="{FF2B5EF4-FFF2-40B4-BE49-F238E27FC236}">
                <a16:creationId xmlns:a16="http://schemas.microsoft.com/office/drawing/2014/main" id="{0AEA4415-BB76-DB46-B80B-F766E405C4A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3861981" y="5795790"/>
            <a:ext cx="341785" cy="341785"/>
          </a:xfrm>
          <a:prstGeom prst="rect">
            <a:avLst/>
          </a:prstGeom>
        </p:spPr>
      </p:pic>
      <p:pic>
        <p:nvPicPr>
          <p:cNvPr id="71" name="Graphic 70" descr="Caret Left with solid fill">
            <a:hlinkClick r:id="rId13" action="ppaction://hlinksldjump"/>
            <a:extLst>
              <a:ext uri="{FF2B5EF4-FFF2-40B4-BE49-F238E27FC236}">
                <a16:creationId xmlns:a16="http://schemas.microsoft.com/office/drawing/2014/main" id="{B0249AC8-B9A7-C645-86CD-B45E96B03D0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3869481" y="5149883"/>
            <a:ext cx="341785" cy="341785"/>
          </a:xfrm>
          <a:prstGeom prst="rect">
            <a:avLst/>
          </a:prstGeom>
        </p:spPr>
      </p:pic>
      <p:pic>
        <p:nvPicPr>
          <p:cNvPr id="72" name="Graphic 71" descr="Caret Left with solid fill">
            <a:hlinkClick r:id="rId12" action="ppaction://hlinksldjump"/>
            <a:extLst>
              <a:ext uri="{FF2B5EF4-FFF2-40B4-BE49-F238E27FC236}">
                <a16:creationId xmlns:a16="http://schemas.microsoft.com/office/drawing/2014/main" id="{2C594537-CB6A-0D46-ABB5-915F25DE1DC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0800000">
            <a:off x="3861982" y="4537212"/>
            <a:ext cx="341785" cy="341785"/>
          </a:xfrm>
          <a:prstGeom prst="rect">
            <a:avLst/>
          </a:prstGeom>
        </p:spPr>
      </p:pic>
      <p:sp>
        <p:nvSpPr>
          <p:cNvPr id="73" name="TextBox 72">
            <a:hlinkClick r:id="rId15" action="ppaction://hlinksldjump"/>
            <a:extLst>
              <a:ext uri="{FF2B5EF4-FFF2-40B4-BE49-F238E27FC236}">
                <a16:creationId xmlns:a16="http://schemas.microsoft.com/office/drawing/2014/main" id="{ED437523-F118-1344-9C81-8F19D580ABF5}"/>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23917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177" descr="A group of people holding wine glasses&#10;&#10;Description automatically generated with medium confidence">
            <a:extLst>
              <a:ext uri="{FF2B5EF4-FFF2-40B4-BE49-F238E27FC236}">
                <a16:creationId xmlns:a16="http://schemas.microsoft.com/office/drawing/2014/main" id="{DEF3A3FF-347B-BA43-8DC5-F45A6DAF3E0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7520" y="1977"/>
            <a:ext cx="12192000" cy="6865448"/>
          </a:xfrm>
          <a:prstGeom prst="rect">
            <a:avLst/>
          </a:prstGeom>
        </p:spPr>
      </p:pic>
      <p:pic>
        <p:nvPicPr>
          <p:cNvPr id="177" name="Picture 176" descr="A group of people holding wine glasses&#10;&#10;Description automatically generated with medium confidence">
            <a:extLst>
              <a:ext uri="{FF2B5EF4-FFF2-40B4-BE49-F238E27FC236}">
                <a16:creationId xmlns:a16="http://schemas.microsoft.com/office/drawing/2014/main" id="{F27DB152-BD1C-A342-B2BB-FB51CBB2A08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766"/>
            <a:ext cx="12192000" cy="6865448"/>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45C2BD49-0553-744C-ABDC-F3621526A7FB}"/>
              </a:ext>
            </a:extLst>
          </p:cNvPr>
          <p:cNvSpPr txBox="1"/>
          <p:nvPr/>
        </p:nvSpPr>
        <p:spPr>
          <a:xfrm>
            <a:off x="5113140" y="4160255"/>
            <a:ext cx="7071360"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RIDGE, ESTATE, CABERNET SAUVIGNON, NAPA VALLEY, CALIFORNIA</a:t>
            </a:r>
          </a:p>
        </p:txBody>
      </p:sp>
      <p:sp>
        <p:nvSpPr>
          <p:cNvPr id="136" name="TextBox 135">
            <a:extLst>
              <a:ext uri="{FF2B5EF4-FFF2-40B4-BE49-F238E27FC236}">
                <a16:creationId xmlns:a16="http://schemas.microsoft.com/office/drawing/2014/main" id="{BB1C24FB-9089-DD4A-B1D3-6FEAE028517A}"/>
              </a:ext>
            </a:extLst>
          </p:cNvPr>
          <p:cNvSpPr txBox="1"/>
          <p:nvPr/>
        </p:nvSpPr>
        <p:spPr>
          <a:xfrm>
            <a:off x="7676187" y="622999"/>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$180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$1080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$2160</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137" name="Straight Connector 136">
            <a:extLst>
              <a:ext uri="{FF2B5EF4-FFF2-40B4-BE49-F238E27FC236}">
                <a16:creationId xmlns:a16="http://schemas.microsoft.com/office/drawing/2014/main" id="{427B48C3-C5A5-2743-80CA-E98E71AC6C1C}"/>
              </a:ext>
            </a:extLst>
          </p:cNvPr>
          <p:cNvCxnSpPr>
            <a:cxnSpLocks/>
          </p:cNvCxnSpPr>
          <p:nvPr/>
        </p:nvCxnSpPr>
        <p:spPr>
          <a:xfrm>
            <a:off x="10006278" y="1314981"/>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020EDE6-D9B1-F64A-9C07-986701D789AA}"/>
              </a:ext>
            </a:extLst>
          </p:cNvPr>
          <p:cNvCxnSpPr>
            <a:cxnSpLocks/>
          </p:cNvCxnSpPr>
          <p:nvPr/>
        </p:nvCxnSpPr>
        <p:spPr>
          <a:xfrm>
            <a:off x="10006278" y="2021563"/>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9" name="Picture 10" descr="Ridge Estate Cabernet Sauvignon 2019 [750ml/6cs] – Rogers &amp; Company">
            <a:extLst>
              <a:ext uri="{FF2B5EF4-FFF2-40B4-BE49-F238E27FC236}">
                <a16:creationId xmlns:a16="http://schemas.microsoft.com/office/drawing/2014/main" id="{1C0D83E6-E886-2D44-B5E5-FF1A89D5B3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8332" y="622999"/>
            <a:ext cx="3320951" cy="3324799"/>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a:extLst>
              <a:ext uri="{FF2B5EF4-FFF2-40B4-BE49-F238E27FC236}">
                <a16:creationId xmlns:a16="http://schemas.microsoft.com/office/drawing/2014/main" id="{E6C2F346-421C-0B4D-AD59-F8D1F8586E62}"/>
              </a:ext>
            </a:extLst>
          </p:cNvPr>
          <p:cNvSpPr txBox="1"/>
          <p:nvPr/>
        </p:nvSpPr>
        <p:spPr>
          <a:xfrm>
            <a:off x="5502687" y="4820905"/>
            <a:ext cx="6298601" cy="1569660"/>
          </a:xfrm>
          <a:prstGeom prst="rect">
            <a:avLst/>
          </a:prstGeom>
          <a:noFill/>
        </p:spPr>
        <p:txBody>
          <a:bodyPr wrap="square" rtlCol="0">
            <a:spAutoFit/>
          </a:bodyPr>
          <a:lstStyle/>
          <a:p>
            <a:pPr algn="ctr"/>
            <a:r>
              <a:rPr lang="en-CA" sz="1200" spc="300" dirty="0">
                <a:solidFill>
                  <a:schemeClr val="bg1"/>
                </a:solidFill>
                <a:effectLst/>
                <a:latin typeface="Avenir Book" panose="02000503020000020003" pitchFamily="2" charset="0"/>
                <a:ea typeface="Heiti TC Medium" pitchFamily="2" charset="-128"/>
              </a:rPr>
              <a:t>FROM THE ESTATE MONTE BELLO VINEYARD ON THE EASTERN SIDE OF THE SANTA CRUZ MOUNTAINS. 88% CABERNET SAUVIGNON, 11% MERLOT AND 1% PETIT VERDOT. ITS DEEP RUBY/PURPLE COLOUR IS FOLLOWED BY A BRILLIANT PERFUME OF BLUE FRUITS, SCORCHED EARTH, TOBACCO LEAF, AND LEAD PENCIL. BEAUTIFULLY BALANCED AND MEDIUM TO FULL-BODIED, WITH BUILDING TANNINS. 94+ RATING</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174" name="Rectangle 173">
            <a:extLst>
              <a:ext uri="{FF2B5EF4-FFF2-40B4-BE49-F238E27FC236}">
                <a16:creationId xmlns:a16="http://schemas.microsoft.com/office/drawing/2014/main" id="{4BC54956-6643-9846-8D41-B06ADED14F4E}"/>
              </a:ext>
            </a:extLst>
          </p:cNvPr>
          <p:cNvSpPr/>
          <p:nvPr/>
        </p:nvSpPr>
        <p:spPr>
          <a:xfrm>
            <a:off x="0" y="685800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hlinkClick r:id="rId4" action="ppaction://hlinksldjump"/>
            <a:extLst>
              <a:ext uri="{FF2B5EF4-FFF2-40B4-BE49-F238E27FC236}">
                <a16:creationId xmlns:a16="http://schemas.microsoft.com/office/drawing/2014/main" id="{6978B195-5FA1-1842-8017-A91CB3E45D6C}"/>
              </a:ext>
            </a:extLst>
          </p:cNvPr>
          <p:cNvSpPr txBox="1"/>
          <p:nvPr/>
        </p:nvSpPr>
        <p:spPr>
          <a:xfrm>
            <a:off x="911622" y="731499"/>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44" name="TextBox 43">
            <a:extLst>
              <a:ext uri="{FF2B5EF4-FFF2-40B4-BE49-F238E27FC236}">
                <a16:creationId xmlns:a16="http://schemas.microsoft.com/office/drawing/2014/main" id="{C6022657-E768-AA46-91DC-84FD1D7694B2}"/>
              </a:ext>
            </a:extLst>
          </p:cNvPr>
          <p:cNvSpPr txBox="1"/>
          <p:nvPr/>
        </p:nvSpPr>
        <p:spPr>
          <a:xfrm>
            <a:off x="906373" y="1439385"/>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45" name="Straight Connector 44">
            <a:extLst>
              <a:ext uri="{FF2B5EF4-FFF2-40B4-BE49-F238E27FC236}">
                <a16:creationId xmlns:a16="http://schemas.microsoft.com/office/drawing/2014/main" id="{07F185C4-02D1-8A4A-8431-455D9B00FB20}"/>
              </a:ext>
            </a:extLst>
          </p:cNvPr>
          <p:cNvCxnSpPr>
            <a:cxnSpLocks/>
          </p:cNvCxnSpPr>
          <p:nvPr/>
        </p:nvCxnSpPr>
        <p:spPr>
          <a:xfrm>
            <a:off x="906373" y="190337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hlinkClick r:id="rId5" action="ppaction://hlinksldjump"/>
            <a:extLst>
              <a:ext uri="{FF2B5EF4-FFF2-40B4-BE49-F238E27FC236}">
                <a16:creationId xmlns:a16="http://schemas.microsoft.com/office/drawing/2014/main" id="{5B2E5C27-152A-BD44-8366-66402DE9CB29}"/>
              </a:ext>
            </a:extLst>
          </p:cNvPr>
          <p:cNvSpPr txBox="1"/>
          <p:nvPr/>
        </p:nvSpPr>
        <p:spPr>
          <a:xfrm>
            <a:off x="906373" y="1970192"/>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BIBI GRAETZ</a:t>
            </a:r>
          </a:p>
        </p:txBody>
      </p:sp>
      <p:cxnSp>
        <p:nvCxnSpPr>
          <p:cNvPr id="47" name="Straight Connector 46">
            <a:extLst>
              <a:ext uri="{FF2B5EF4-FFF2-40B4-BE49-F238E27FC236}">
                <a16:creationId xmlns:a16="http://schemas.microsoft.com/office/drawing/2014/main" id="{ED27D2A5-DB48-EB40-B811-CDAA0B6CCA52}"/>
              </a:ext>
            </a:extLst>
          </p:cNvPr>
          <p:cNvCxnSpPr>
            <a:cxnSpLocks/>
          </p:cNvCxnSpPr>
          <p:nvPr/>
        </p:nvCxnSpPr>
        <p:spPr>
          <a:xfrm>
            <a:off x="906370" y="251841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a:hlinkClick r:id="rId6" action="ppaction://hlinksldjump"/>
            <a:extLst>
              <a:ext uri="{FF2B5EF4-FFF2-40B4-BE49-F238E27FC236}">
                <a16:creationId xmlns:a16="http://schemas.microsoft.com/office/drawing/2014/main" id="{4E126B41-BB17-7E4A-915E-D0E8D19BD028}"/>
              </a:ext>
            </a:extLst>
          </p:cNvPr>
          <p:cNvSpPr txBox="1"/>
          <p:nvPr/>
        </p:nvSpPr>
        <p:spPr>
          <a:xfrm>
            <a:off x="906370" y="261456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DUCKHORN</a:t>
            </a:r>
          </a:p>
        </p:txBody>
      </p:sp>
      <p:cxnSp>
        <p:nvCxnSpPr>
          <p:cNvPr id="49" name="Straight Connector 48">
            <a:extLst>
              <a:ext uri="{FF2B5EF4-FFF2-40B4-BE49-F238E27FC236}">
                <a16:creationId xmlns:a16="http://schemas.microsoft.com/office/drawing/2014/main" id="{CFB84D84-24BE-8846-850E-0FF885C88DE8}"/>
              </a:ext>
            </a:extLst>
          </p:cNvPr>
          <p:cNvCxnSpPr>
            <a:cxnSpLocks/>
          </p:cNvCxnSpPr>
          <p:nvPr/>
        </p:nvCxnSpPr>
        <p:spPr>
          <a:xfrm>
            <a:off x="906369" y="31686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hlinkClick r:id="rId7" action="ppaction://hlinksldjump"/>
            <a:extLst>
              <a:ext uri="{FF2B5EF4-FFF2-40B4-BE49-F238E27FC236}">
                <a16:creationId xmlns:a16="http://schemas.microsoft.com/office/drawing/2014/main" id="{34C4FA15-D9AA-D946-93F5-0C4EEFAADE7C}"/>
              </a:ext>
            </a:extLst>
          </p:cNvPr>
          <p:cNvSpPr txBox="1"/>
          <p:nvPr/>
        </p:nvSpPr>
        <p:spPr>
          <a:xfrm>
            <a:off x="906369" y="326022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TEXTBOOK</a:t>
            </a:r>
          </a:p>
        </p:txBody>
      </p:sp>
      <p:cxnSp>
        <p:nvCxnSpPr>
          <p:cNvPr id="51" name="Straight Connector 50">
            <a:extLst>
              <a:ext uri="{FF2B5EF4-FFF2-40B4-BE49-F238E27FC236}">
                <a16:creationId xmlns:a16="http://schemas.microsoft.com/office/drawing/2014/main" id="{A7704BEA-5AA6-EC4E-B101-8C3E517F6F7B}"/>
              </a:ext>
            </a:extLst>
          </p:cNvPr>
          <p:cNvCxnSpPr>
            <a:cxnSpLocks/>
          </p:cNvCxnSpPr>
          <p:nvPr/>
        </p:nvCxnSpPr>
        <p:spPr>
          <a:xfrm>
            <a:off x="906369" y="380268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a:hlinkClick r:id="rId8" action="ppaction://hlinksldjump"/>
            <a:extLst>
              <a:ext uri="{FF2B5EF4-FFF2-40B4-BE49-F238E27FC236}">
                <a16:creationId xmlns:a16="http://schemas.microsoft.com/office/drawing/2014/main" id="{1E648F1A-2D9B-5B44-BD18-66B5E05AF2C3}"/>
              </a:ext>
            </a:extLst>
          </p:cNvPr>
          <p:cNvSpPr txBox="1"/>
          <p:nvPr/>
        </p:nvSpPr>
        <p:spPr>
          <a:xfrm>
            <a:off x="906369" y="3889260"/>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RIDGE</a:t>
            </a:r>
          </a:p>
        </p:txBody>
      </p:sp>
      <p:sp>
        <p:nvSpPr>
          <p:cNvPr id="53" name="TextBox 52">
            <a:extLst>
              <a:ext uri="{FF2B5EF4-FFF2-40B4-BE49-F238E27FC236}">
                <a16:creationId xmlns:a16="http://schemas.microsoft.com/office/drawing/2014/main" id="{C6F1DF22-46D9-D248-BAA5-59A130D761B7}"/>
              </a:ext>
            </a:extLst>
          </p:cNvPr>
          <p:cNvSpPr txBox="1"/>
          <p:nvPr/>
        </p:nvSpPr>
        <p:spPr>
          <a:xfrm>
            <a:off x="906370" y="219957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sp>
        <p:nvSpPr>
          <p:cNvPr id="54" name="TextBox 53">
            <a:extLst>
              <a:ext uri="{FF2B5EF4-FFF2-40B4-BE49-F238E27FC236}">
                <a16:creationId xmlns:a16="http://schemas.microsoft.com/office/drawing/2014/main" id="{65F7438A-1543-6745-A5D4-E687C4A233E1}"/>
              </a:ext>
            </a:extLst>
          </p:cNvPr>
          <p:cNvSpPr txBox="1"/>
          <p:nvPr/>
        </p:nvSpPr>
        <p:spPr>
          <a:xfrm>
            <a:off x="906369" y="285402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5" name="TextBox 54">
            <a:extLst>
              <a:ext uri="{FF2B5EF4-FFF2-40B4-BE49-F238E27FC236}">
                <a16:creationId xmlns:a16="http://schemas.microsoft.com/office/drawing/2014/main" id="{5BBB7ECC-C285-C846-9131-6D478B22C6C8}"/>
              </a:ext>
            </a:extLst>
          </p:cNvPr>
          <p:cNvSpPr txBox="1"/>
          <p:nvPr/>
        </p:nvSpPr>
        <p:spPr>
          <a:xfrm>
            <a:off x="906369" y="3499721"/>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6" name="TextBox 55">
            <a:extLst>
              <a:ext uri="{FF2B5EF4-FFF2-40B4-BE49-F238E27FC236}">
                <a16:creationId xmlns:a16="http://schemas.microsoft.com/office/drawing/2014/main" id="{B177F722-BB3B-5542-BCD1-0602CCEFEE2A}"/>
              </a:ext>
            </a:extLst>
          </p:cNvPr>
          <p:cNvSpPr txBox="1"/>
          <p:nvPr/>
        </p:nvSpPr>
        <p:spPr>
          <a:xfrm>
            <a:off x="906369" y="411802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57" name="Straight Connector 56">
            <a:extLst>
              <a:ext uri="{FF2B5EF4-FFF2-40B4-BE49-F238E27FC236}">
                <a16:creationId xmlns:a16="http://schemas.microsoft.com/office/drawing/2014/main" id="{0DBFA44A-B5C0-FA4C-A5CE-471D055CE6C6}"/>
              </a:ext>
            </a:extLst>
          </p:cNvPr>
          <p:cNvCxnSpPr>
            <a:cxnSpLocks/>
          </p:cNvCxnSpPr>
          <p:nvPr/>
        </p:nvCxnSpPr>
        <p:spPr>
          <a:xfrm>
            <a:off x="906369" y="44282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8" name="Graphic 57" descr="Caret Left with solid fill">
            <a:hlinkClick r:id="rId5" action="ppaction://hlinksldjump"/>
            <a:extLst>
              <a:ext uri="{FF2B5EF4-FFF2-40B4-BE49-F238E27FC236}">
                <a16:creationId xmlns:a16="http://schemas.microsoft.com/office/drawing/2014/main" id="{6525599B-415B-D54C-AC52-E47E9E34DD2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2026630"/>
            <a:ext cx="341785" cy="341785"/>
          </a:xfrm>
          <a:prstGeom prst="rect">
            <a:avLst/>
          </a:prstGeom>
        </p:spPr>
      </p:pic>
      <p:pic>
        <p:nvPicPr>
          <p:cNvPr id="59" name="Graphic 58" descr="Caret Left with solid fill">
            <a:hlinkClick r:id="rId6" action="ppaction://hlinksldjump"/>
            <a:extLst>
              <a:ext uri="{FF2B5EF4-FFF2-40B4-BE49-F238E27FC236}">
                <a16:creationId xmlns:a16="http://schemas.microsoft.com/office/drawing/2014/main" id="{FFA2777F-BC9B-9543-881F-C656C263AD4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2685102"/>
            <a:ext cx="341785" cy="341785"/>
          </a:xfrm>
          <a:prstGeom prst="rect">
            <a:avLst/>
          </a:prstGeom>
        </p:spPr>
      </p:pic>
      <p:pic>
        <p:nvPicPr>
          <p:cNvPr id="60" name="Graphic 59" descr="Caret Left with solid fill">
            <a:hlinkClick r:id="rId7" action="ppaction://hlinksldjump"/>
            <a:extLst>
              <a:ext uri="{FF2B5EF4-FFF2-40B4-BE49-F238E27FC236}">
                <a16:creationId xmlns:a16="http://schemas.microsoft.com/office/drawing/2014/main" id="{CE281741-8A1D-9948-AC83-D85F1CD7670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3324416"/>
            <a:ext cx="341785" cy="341785"/>
          </a:xfrm>
          <a:prstGeom prst="rect">
            <a:avLst/>
          </a:prstGeom>
        </p:spPr>
      </p:pic>
      <p:pic>
        <p:nvPicPr>
          <p:cNvPr id="61" name="Graphic 60" descr="Caret Left with solid fill">
            <a:hlinkClick r:id="rId8" action="ppaction://hlinksldjump"/>
            <a:extLst>
              <a:ext uri="{FF2B5EF4-FFF2-40B4-BE49-F238E27FC236}">
                <a16:creationId xmlns:a16="http://schemas.microsoft.com/office/drawing/2014/main" id="{26084E3E-3AAC-BD43-AE07-B8C46A9B21A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2" y="3951625"/>
            <a:ext cx="341785" cy="341785"/>
          </a:xfrm>
          <a:prstGeom prst="rect">
            <a:avLst/>
          </a:prstGeom>
        </p:spPr>
      </p:pic>
      <p:sp>
        <p:nvSpPr>
          <p:cNvPr id="62" name="TextBox 61">
            <a:hlinkClick r:id="rId11" action="ppaction://hlinksldjump"/>
            <a:extLst>
              <a:ext uri="{FF2B5EF4-FFF2-40B4-BE49-F238E27FC236}">
                <a16:creationId xmlns:a16="http://schemas.microsoft.com/office/drawing/2014/main" id="{06E592D0-B479-964A-A4CE-9F9DFAAFB752}"/>
              </a:ext>
            </a:extLst>
          </p:cNvPr>
          <p:cNvSpPr txBox="1"/>
          <p:nvPr/>
        </p:nvSpPr>
        <p:spPr>
          <a:xfrm>
            <a:off x="906369" y="4485367"/>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ANTINORI</a:t>
            </a:r>
          </a:p>
        </p:txBody>
      </p:sp>
      <p:sp>
        <p:nvSpPr>
          <p:cNvPr id="63" name="TextBox 62">
            <a:extLst>
              <a:ext uri="{FF2B5EF4-FFF2-40B4-BE49-F238E27FC236}">
                <a16:creationId xmlns:a16="http://schemas.microsoft.com/office/drawing/2014/main" id="{49DEE01F-128E-0A41-B82A-CBBFB77642E0}"/>
              </a:ext>
            </a:extLst>
          </p:cNvPr>
          <p:cNvSpPr txBox="1"/>
          <p:nvPr/>
        </p:nvSpPr>
        <p:spPr>
          <a:xfrm>
            <a:off x="906368" y="4719480"/>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cxnSp>
        <p:nvCxnSpPr>
          <p:cNvPr id="64" name="Straight Connector 63">
            <a:extLst>
              <a:ext uri="{FF2B5EF4-FFF2-40B4-BE49-F238E27FC236}">
                <a16:creationId xmlns:a16="http://schemas.microsoft.com/office/drawing/2014/main" id="{96091100-A489-294F-8FDE-8308D81CDAFE}"/>
              </a:ext>
            </a:extLst>
          </p:cNvPr>
          <p:cNvCxnSpPr>
            <a:cxnSpLocks/>
          </p:cNvCxnSpPr>
          <p:nvPr/>
        </p:nvCxnSpPr>
        <p:spPr>
          <a:xfrm>
            <a:off x="906368" y="49932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hlinkClick r:id="rId12" action="ppaction://hlinksldjump"/>
            <a:extLst>
              <a:ext uri="{FF2B5EF4-FFF2-40B4-BE49-F238E27FC236}">
                <a16:creationId xmlns:a16="http://schemas.microsoft.com/office/drawing/2014/main" id="{73A21DC8-E8DC-D24F-B86D-00F6234FCE92}"/>
              </a:ext>
            </a:extLst>
          </p:cNvPr>
          <p:cNvSpPr txBox="1"/>
          <p:nvPr/>
        </p:nvSpPr>
        <p:spPr>
          <a:xfrm>
            <a:off x="906368" y="507859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CADE</a:t>
            </a:r>
          </a:p>
        </p:txBody>
      </p:sp>
      <p:sp>
        <p:nvSpPr>
          <p:cNvPr id="66" name="TextBox 65">
            <a:extLst>
              <a:ext uri="{FF2B5EF4-FFF2-40B4-BE49-F238E27FC236}">
                <a16:creationId xmlns:a16="http://schemas.microsoft.com/office/drawing/2014/main" id="{6181A295-F748-EB44-915E-CAB77B8EB494}"/>
              </a:ext>
            </a:extLst>
          </p:cNvPr>
          <p:cNvSpPr txBox="1"/>
          <p:nvPr/>
        </p:nvSpPr>
        <p:spPr>
          <a:xfrm>
            <a:off x="906368" y="531218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67" name="Straight Connector 66">
            <a:extLst>
              <a:ext uri="{FF2B5EF4-FFF2-40B4-BE49-F238E27FC236}">
                <a16:creationId xmlns:a16="http://schemas.microsoft.com/office/drawing/2014/main" id="{5AB9FF8B-DA47-2940-85BD-DF70E607CD29}"/>
              </a:ext>
            </a:extLst>
          </p:cNvPr>
          <p:cNvCxnSpPr>
            <a:cxnSpLocks/>
          </p:cNvCxnSpPr>
          <p:nvPr/>
        </p:nvCxnSpPr>
        <p:spPr>
          <a:xfrm>
            <a:off x="906368" y="563232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a:hlinkClick r:id="rId13" action="ppaction://hlinksldjump"/>
            <a:extLst>
              <a:ext uri="{FF2B5EF4-FFF2-40B4-BE49-F238E27FC236}">
                <a16:creationId xmlns:a16="http://schemas.microsoft.com/office/drawing/2014/main" id="{FF53C743-00F0-1242-86C8-E604A21ABCE1}"/>
              </a:ext>
            </a:extLst>
          </p:cNvPr>
          <p:cNvSpPr txBox="1"/>
          <p:nvPr/>
        </p:nvSpPr>
        <p:spPr>
          <a:xfrm>
            <a:off x="906368" y="571337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JOSEPH PHELPS</a:t>
            </a:r>
          </a:p>
        </p:txBody>
      </p:sp>
      <p:sp>
        <p:nvSpPr>
          <p:cNvPr id="69" name="TextBox 68">
            <a:extLst>
              <a:ext uri="{FF2B5EF4-FFF2-40B4-BE49-F238E27FC236}">
                <a16:creationId xmlns:a16="http://schemas.microsoft.com/office/drawing/2014/main" id="{0B03FA3B-7893-A941-8B33-77C3D188F376}"/>
              </a:ext>
            </a:extLst>
          </p:cNvPr>
          <p:cNvSpPr txBox="1"/>
          <p:nvPr/>
        </p:nvSpPr>
        <p:spPr>
          <a:xfrm>
            <a:off x="906368" y="5941289"/>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pic>
        <p:nvPicPr>
          <p:cNvPr id="70" name="Graphic 69" descr="Caret Left with solid fill">
            <a:hlinkClick r:id="rId13" action="ppaction://hlinksldjump"/>
            <a:extLst>
              <a:ext uri="{FF2B5EF4-FFF2-40B4-BE49-F238E27FC236}">
                <a16:creationId xmlns:a16="http://schemas.microsoft.com/office/drawing/2014/main" id="{AE4D640B-2F35-7545-BC04-81B2FD4D2E7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1" y="5795790"/>
            <a:ext cx="341785" cy="341785"/>
          </a:xfrm>
          <a:prstGeom prst="rect">
            <a:avLst/>
          </a:prstGeom>
        </p:spPr>
      </p:pic>
      <p:pic>
        <p:nvPicPr>
          <p:cNvPr id="71" name="Graphic 70" descr="Caret Left with solid fill">
            <a:hlinkClick r:id="rId12" action="ppaction://hlinksldjump"/>
            <a:extLst>
              <a:ext uri="{FF2B5EF4-FFF2-40B4-BE49-F238E27FC236}">
                <a16:creationId xmlns:a16="http://schemas.microsoft.com/office/drawing/2014/main" id="{2A67CB49-8F85-2346-A48B-7A0B060147A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9481" y="5149883"/>
            <a:ext cx="341785" cy="341785"/>
          </a:xfrm>
          <a:prstGeom prst="rect">
            <a:avLst/>
          </a:prstGeom>
        </p:spPr>
      </p:pic>
      <p:pic>
        <p:nvPicPr>
          <p:cNvPr id="72" name="Graphic 71" descr="Caret Left with solid fill">
            <a:hlinkClick r:id="rId11" action="ppaction://hlinksldjump"/>
            <a:extLst>
              <a:ext uri="{FF2B5EF4-FFF2-40B4-BE49-F238E27FC236}">
                <a16:creationId xmlns:a16="http://schemas.microsoft.com/office/drawing/2014/main" id="{D4B605F6-AFC4-CD46-B21A-EA2F47A6BD6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2" y="4537212"/>
            <a:ext cx="341785" cy="341785"/>
          </a:xfrm>
          <a:prstGeom prst="rect">
            <a:avLst/>
          </a:prstGeom>
        </p:spPr>
      </p:pic>
      <p:sp>
        <p:nvSpPr>
          <p:cNvPr id="73" name="TextBox 72">
            <a:hlinkClick r:id="rId14" action="ppaction://hlinksldjump"/>
            <a:extLst>
              <a:ext uri="{FF2B5EF4-FFF2-40B4-BE49-F238E27FC236}">
                <a16:creationId xmlns:a16="http://schemas.microsoft.com/office/drawing/2014/main" id="{39CFFE5E-12D3-544C-9565-27350E103293}"/>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2252403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179" descr="A group of people holding wine glasses&#10;&#10;Description automatically generated with medium confidence">
            <a:extLst>
              <a:ext uri="{FF2B5EF4-FFF2-40B4-BE49-F238E27FC236}">
                <a16:creationId xmlns:a16="http://schemas.microsoft.com/office/drawing/2014/main" id="{81F0C62C-021F-2647-8FD0-F9823535456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120" y="-6341"/>
            <a:ext cx="12192000" cy="6865448"/>
          </a:xfrm>
          <a:prstGeom prst="rect">
            <a:avLst/>
          </a:prstGeom>
        </p:spPr>
      </p:pic>
      <p:pic>
        <p:nvPicPr>
          <p:cNvPr id="179" name="Picture 178" descr="A group of people holding wine glasses&#10;&#10;Description automatically generated with medium confidence">
            <a:extLst>
              <a:ext uri="{FF2B5EF4-FFF2-40B4-BE49-F238E27FC236}">
                <a16:creationId xmlns:a16="http://schemas.microsoft.com/office/drawing/2014/main" id="{BDA09EDA-A614-A540-B24F-C8EFA0878E1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766"/>
            <a:ext cx="12192000" cy="6865448"/>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a:extLst>
              <a:ext uri="{FF2B5EF4-FFF2-40B4-BE49-F238E27FC236}">
                <a16:creationId xmlns:a16="http://schemas.microsoft.com/office/drawing/2014/main" id="{031B0C27-9458-BB48-8C32-0827B39F6A65}"/>
              </a:ext>
            </a:extLst>
          </p:cNvPr>
          <p:cNvSpPr txBox="1"/>
          <p:nvPr/>
        </p:nvSpPr>
        <p:spPr>
          <a:xfrm>
            <a:off x="5117520" y="3993572"/>
            <a:ext cx="7071360" cy="338554"/>
          </a:xfrm>
          <a:prstGeom prst="rect">
            <a:avLst/>
          </a:prstGeom>
          <a:noFill/>
        </p:spPr>
        <p:txBody>
          <a:bodyPr wrap="square" rtlCol="0">
            <a:spAutoFit/>
          </a:bodyPr>
          <a:lstStyle/>
          <a:p>
            <a:pPr algn="ctr"/>
            <a:r>
              <a:rPr lang="en-US" sz="1550" spc="600" dirty="0">
                <a:solidFill>
                  <a:schemeClr val="bg1"/>
                </a:solidFill>
                <a:latin typeface="Avenir Book" panose="02000503020000020003" pitchFamily="2" charset="0"/>
                <a:ea typeface="Heiti SC Medium" pitchFamily="2" charset="-128"/>
                <a:cs typeface="Aharoni" panose="02010803020104030203" pitchFamily="2" charset="-79"/>
              </a:rPr>
              <a:t>ANTINORI, TIGNANELLO, TUSCANY, ITALY</a:t>
            </a:r>
          </a:p>
        </p:txBody>
      </p:sp>
      <p:sp>
        <p:nvSpPr>
          <p:cNvPr id="137" name="TextBox 136">
            <a:extLst>
              <a:ext uri="{FF2B5EF4-FFF2-40B4-BE49-F238E27FC236}">
                <a16:creationId xmlns:a16="http://schemas.microsoft.com/office/drawing/2014/main" id="{2E7C64D3-6DF5-B748-9572-3D9D18BA7248}"/>
              </a:ext>
            </a:extLst>
          </p:cNvPr>
          <p:cNvSpPr txBox="1"/>
          <p:nvPr/>
        </p:nvSpPr>
        <p:spPr>
          <a:xfrm>
            <a:off x="7680567" y="456316"/>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$220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$1320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$2640</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138" name="Straight Connector 137">
            <a:extLst>
              <a:ext uri="{FF2B5EF4-FFF2-40B4-BE49-F238E27FC236}">
                <a16:creationId xmlns:a16="http://schemas.microsoft.com/office/drawing/2014/main" id="{E4B4A851-1A84-E34B-8D55-92C3BC4A81D6}"/>
              </a:ext>
            </a:extLst>
          </p:cNvPr>
          <p:cNvCxnSpPr>
            <a:cxnSpLocks/>
          </p:cNvCxnSpPr>
          <p:nvPr/>
        </p:nvCxnSpPr>
        <p:spPr>
          <a:xfrm>
            <a:off x="10010658" y="1148298"/>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964134A-92F2-7449-940A-188E551B783A}"/>
              </a:ext>
            </a:extLst>
          </p:cNvPr>
          <p:cNvCxnSpPr>
            <a:cxnSpLocks/>
          </p:cNvCxnSpPr>
          <p:nvPr/>
        </p:nvCxnSpPr>
        <p:spPr>
          <a:xfrm>
            <a:off x="10010658" y="1854880"/>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590AF476-D4A0-4E48-946D-464D22C47ACB}"/>
              </a:ext>
            </a:extLst>
          </p:cNvPr>
          <p:cNvSpPr txBox="1"/>
          <p:nvPr/>
        </p:nvSpPr>
        <p:spPr>
          <a:xfrm>
            <a:off x="5503894" y="4334219"/>
            <a:ext cx="6298601" cy="1785104"/>
          </a:xfrm>
          <a:prstGeom prst="rect">
            <a:avLst/>
          </a:prstGeom>
          <a:noFill/>
        </p:spPr>
        <p:txBody>
          <a:bodyPr wrap="square" rtlCol="0">
            <a:spAutoFit/>
          </a:bodyPr>
          <a:lstStyle/>
          <a:p>
            <a:pPr algn="ctr"/>
            <a:r>
              <a:rPr lang="en-CA" sz="1100" spc="300" dirty="0">
                <a:solidFill>
                  <a:schemeClr val="bg1"/>
                </a:solidFill>
                <a:effectLst/>
                <a:latin typeface="Avenir Book" panose="02000503020000020003" pitchFamily="2" charset="0"/>
                <a:ea typeface="Heiti TC Medium" pitchFamily="2" charset="-128"/>
              </a:rPr>
              <a:t>#5 WINE SPECTATOR TOP 100 OF 2022</a:t>
            </a:r>
          </a:p>
          <a:p>
            <a:pPr algn="ctr"/>
            <a:r>
              <a:rPr lang="en-CA" sz="1100" spc="300" dirty="0">
                <a:solidFill>
                  <a:schemeClr val="bg1"/>
                </a:solidFill>
                <a:latin typeface="Avenir Book" panose="02000503020000020003" pitchFamily="2" charset="0"/>
                <a:ea typeface="Heiti TC Medium" pitchFamily="2" charset="-128"/>
                <a:cs typeface="Aharoni" panose="02010803020104030203" pitchFamily="2" charset="-79"/>
              </a:rPr>
              <a:t>TIGNANELLO 2019 IS AN INTENSE RUBY RED COLOUR. COMPLEX NOTES OF RED FRUITS GIVE RISE TO DELICATE AROMAS OF APRICOTS AND PEACHES WITH SENSATIONS OF VANILLA, DRIED FLOWERS, CHOCOLATE AND SPICE. ITS BOUQUET IS COMPLIMENTED BY NOTES OF COFFEE, CARAMEL AND MEDITERRANEAN HERBS. ON THE PALATE, THE WINE IS RICH AND VIBRANT WITH SILKY TANNINS. ITS LENGTHY FINISH AND AFTERTASTE BRING BACK COFFEE AND CHOCOLATE NOTES PERCEIVED ON THE NOSE. </a:t>
            </a:r>
            <a:endParaRPr lang="en-US" sz="11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pic>
        <p:nvPicPr>
          <p:cNvPr id="141" name="Picture 14" descr="2019 Antinori Tignanello | Vivino">
            <a:extLst>
              <a:ext uri="{FF2B5EF4-FFF2-40B4-BE49-F238E27FC236}">
                <a16:creationId xmlns:a16="http://schemas.microsoft.com/office/drawing/2014/main" id="{4CD6D448-2073-2640-BF18-D97CA05B6E8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99490" y="456316"/>
            <a:ext cx="907393" cy="3324799"/>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a:extLst>
              <a:ext uri="{FF2B5EF4-FFF2-40B4-BE49-F238E27FC236}">
                <a16:creationId xmlns:a16="http://schemas.microsoft.com/office/drawing/2014/main" id="{F5254937-0232-1942-9FC8-E76C029DF8E9}"/>
              </a:ext>
            </a:extLst>
          </p:cNvPr>
          <p:cNvSpPr txBox="1"/>
          <p:nvPr/>
        </p:nvSpPr>
        <p:spPr>
          <a:xfrm>
            <a:off x="4949750" y="6075126"/>
            <a:ext cx="7496390" cy="430887"/>
          </a:xfrm>
          <a:prstGeom prst="rect">
            <a:avLst/>
          </a:prstGeom>
          <a:noFill/>
        </p:spPr>
        <p:txBody>
          <a:bodyPr wrap="square" rtlCol="0">
            <a:spAutoFit/>
          </a:bodyPr>
          <a:lstStyle/>
          <a:p>
            <a:pPr algn="ctr"/>
            <a:r>
              <a:rPr lang="en-CA" sz="1100" spc="300" dirty="0">
                <a:solidFill>
                  <a:schemeClr val="bg1"/>
                </a:solidFill>
                <a:effectLst/>
                <a:latin typeface="Avenir Book" panose="02000503020000020003" pitchFamily="2" charset="0"/>
                <a:ea typeface="Heiti TC Medium" pitchFamily="2" charset="-128"/>
              </a:rPr>
              <a:t>80% SANGIOVESE, 15% CABERNET SAUVIGNON, </a:t>
            </a:r>
          </a:p>
          <a:p>
            <a:pPr algn="ctr"/>
            <a:r>
              <a:rPr lang="en-CA" sz="1100" spc="300" dirty="0">
                <a:solidFill>
                  <a:schemeClr val="bg1"/>
                </a:solidFill>
                <a:effectLst/>
                <a:latin typeface="Avenir Book" panose="02000503020000020003" pitchFamily="2" charset="0"/>
                <a:ea typeface="Heiti TC Medium" pitchFamily="2" charset="-128"/>
              </a:rPr>
              <a:t>5% CABERNET FRANC</a:t>
            </a:r>
            <a:r>
              <a:rPr lang="en-CA" sz="1100" spc="300" dirty="0">
                <a:solidFill>
                  <a:schemeClr val="bg1"/>
                </a:solidFill>
                <a:latin typeface="Avenir Book" panose="02000503020000020003" pitchFamily="2" charset="0"/>
                <a:ea typeface="Heiti TC Medium" pitchFamily="2" charset="-128"/>
                <a:cs typeface="Aharoni" panose="02010803020104030203" pitchFamily="2" charset="-79"/>
              </a:rPr>
              <a:t>. </a:t>
            </a:r>
            <a:endParaRPr lang="en-US" sz="11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176" name="Rectangle 175">
            <a:extLst>
              <a:ext uri="{FF2B5EF4-FFF2-40B4-BE49-F238E27FC236}">
                <a16:creationId xmlns:a16="http://schemas.microsoft.com/office/drawing/2014/main" id="{BC7CE54A-F95A-1444-95B9-4A7DB91279F4}"/>
              </a:ext>
            </a:extLst>
          </p:cNvPr>
          <p:cNvSpPr/>
          <p:nvPr/>
        </p:nvSpPr>
        <p:spPr>
          <a:xfrm>
            <a:off x="0" y="685800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hlinkClick r:id="rId4" action="ppaction://hlinksldjump"/>
            <a:extLst>
              <a:ext uri="{FF2B5EF4-FFF2-40B4-BE49-F238E27FC236}">
                <a16:creationId xmlns:a16="http://schemas.microsoft.com/office/drawing/2014/main" id="{B40E7D29-B8C4-B84B-B9F3-69BD41582465}"/>
              </a:ext>
            </a:extLst>
          </p:cNvPr>
          <p:cNvSpPr txBox="1"/>
          <p:nvPr/>
        </p:nvSpPr>
        <p:spPr>
          <a:xfrm>
            <a:off x="911622" y="731499"/>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45" name="TextBox 44">
            <a:extLst>
              <a:ext uri="{FF2B5EF4-FFF2-40B4-BE49-F238E27FC236}">
                <a16:creationId xmlns:a16="http://schemas.microsoft.com/office/drawing/2014/main" id="{2F6BF0F6-B822-B942-A91A-FE992AEF70A8}"/>
              </a:ext>
            </a:extLst>
          </p:cNvPr>
          <p:cNvSpPr txBox="1"/>
          <p:nvPr/>
        </p:nvSpPr>
        <p:spPr>
          <a:xfrm>
            <a:off x="906373" y="1439385"/>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46" name="Straight Connector 45">
            <a:extLst>
              <a:ext uri="{FF2B5EF4-FFF2-40B4-BE49-F238E27FC236}">
                <a16:creationId xmlns:a16="http://schemas.microsoft.com/office/drawing/2014/main" id="{109BC075-4317-2D46-A064-B43E1EAB3590}"/>
              </a:ext>
            </a:extLst>
          </p:cNvPr>
          <p:cNvCxnSpPr>
            <a:cxnSpLocks/>
          </p:cNvCxnSpPr>
          <p:nvPr/>
        </p:nvCxnSpPr>
        <p:spPr>
          <a:xfrm>
            <a:off x="906373" y="190337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hlinkClick r:id="rId5" action="ppaction://hlinksldjump"/>
            <a:extLst>
              <a:ext uri="{FF2B5EF4-FFF2-40B4-BE49-F238E27FC236}">
                <a16:creationId xmlns:a16="http://schemas.microsoft.com/office/drawing/2014/main" id="{526267ED-FB42-584F-B57C-8CAB7A584F0B}"/>
              </a:ext>
            </a:extLst>
          </p:cNvPr>
          <p:cNvSpPr txBox="1"/>
          <p:nvPr/>
        </p:nvSpPr>
        <p:spPr>
          <a:xfrm>
            <a:off x="906373" y="1970192"/>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BIBI GRAETZ</a:t>
            </a:r>
          </a:p>
        </p:txBody>
      </p:sp>
      <p:cxnSp>
        <p:nvCxnSpPr>
          <p:cNvPr id="48" name="Straight Connector 47">
            <a:extLst>
              <a:ext uri="{FF2B5EF4-FFF2-40B4-BE49-F238E27FC236}">
                <a16:creationId xmlns:a16="http://schemas.microsoft.com/office/drawing/2014/main" id="{6111B513-B5FC-F147-9208-9099F2B5F73B}"/>
              </a:ext>
            </a:extLst>
          </p:cNvPr>
          <p:cNvCxnSpPr>
            <a:cxnSpLocks/>
          </p:cNvCxnSpPr>
          <p:nvPr/>
        </p:nvCxnSpPr>
        <p:spPr>
          <a:xfrm>
            <a:off x="906370" y="251841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hlinkClick r:id="rId6" action="ppaction://hlinksldjump"/>
            <a:extLst>
              <a:ext uri="{FF2B5EF4-FFF2-40B4-BE49-F238E27FC236}">
                <a16:creationId xmlns:a16="http://schemas.microsoft.com/office/drawing/2014/main" id="{2173F230-65BC-624C-BB4C-C99DAC5D3DDF}"/>
              </a:ext>
            </a:extLst>
          </p:cNvPr>
          <p:cNvSpPr txBox="1"/>
          <p:nvPr/>
        </p:nvSpPr>
        <p:spPr>
          <a:xfrm>
            <a:off x="906370" y="261456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DUCKHORN</a:t>
            </a:r>
          </a:p>
        </p:txBody>
      </p:sp>
      <p:cxnSp>
        <p:nvCxnSpPr>
          <p:cNvPr id="50" name="Straight Connector 49">
            <a:extLst>
              <a:ext uri="{FF2B5EF4-FFF2-40B4-BE49-F238E27FC236}">
                <a16:creationId xmlns:a16="http://schemas.microsoft.com/office/drawing/2014/main" id="{BA4245F5-8582-EC49-92F6-CBDD520B49E6}"/>
              </a:ext>
            </a:extLst>
          </p:cNvPr>
          <p:cNvCxnSpPr>
            <a:cxnSpLocks/>
          </p:cNvCxnSpPr>
          <p:nvPr/>
        </p:nvCxnSpPr>
        <p:spPr>
          <a:xfrm>
            <a:off x="906369" y="31686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hlinkClick r:id="rId7" action="ppaction://hlinksldjump"/>
            <a:extLst>
              <a:ext uri="{FF2B5EF4-FFF2-40B4-BE49-F238E27FC236}">
                <a16:creationId xmlns:a16="http://schemas.microsoft.com/office/drawing/2014/main" id="{17EE07E9-9815-FE47-84BE-DCCE7F84317A}"/>
              </a:ext>
            </a:extLst>
          </p:cNvPr>
          <p:cNvSpPr txBox="1"/>
          <p:nvPr/>
        </p:nvSpPr>
        <p:spPr>
          <a:xfrm>
            <a:off x="906369" y="326022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TEXTBOOK</a:t>
            </a:r>
          </a:p>
        </p:txBody>
      </p:sp>
      <p:cxnSp>
        <p:nvCxnSpPr>
          <p:cNvPr id="52" name="Straight Connector 51">
            <a:extLst>
              <a:ext uri="{FF2B5EF4-FFF2-40B4-BE49-F238E27FC236}">
                <a16:creationId xmlns:a16="http://schemas.microsoft.com/office/drawing/2014/main" id="{29114A44-5403-AB40-8151-A1F1F10D178A}"/>
              </a:ext>
            </a:extLst>
          </p:cNvPr>
          <p:cNvCxnSpPr>
            <a:cxnSpLocks/>
          </p:cNvCxnSpPr>
          <p:nvPr/>
        </p:nvCxnSpPr>
        <p:spPr>
          <a:xfrm>
            <a:off x="906369" y="380268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hlinkClick r:id="rId8" action="ppaction://hlinksldjump"/>
            <a:extLst>
              <a:ext uri="{FF2B5EF4-FFF2-40B4-BE49-F238E27FC236}">
                <a16:creationId xmlns:a16="http://schemas.microsoft.com/office/drawing/2014/main" id="{F5B073E9-1E39-2F41-846D-F9A4F4DF0D1E}"/>
              </a:ext>
            </a:extLst>
          </p:cNvPr>
          <p:cNvSpPr txBox="1"/>
          <p:nvPr/>
        </p:nvSpPr>
        <p:spPr>
          <a:xfrm>
            <a:off x="906369" y="3889260"/>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RIDGE</a:t>
            </a:r>
          </a:p>
        </p:txBody>
      </p:sp>
      <p:sp>
        <p:nvSpPr>
          <p:cNvPr id="54" name="TextBox 53">
            <a:extLst>
              <a:ext uri="{FF2B5EF4-FFF2-40B4-BE49-F238E27FC236}">
                <a16:creationId xmlns:a16="http://schemas.microsoft.com/office/drawing/2014/main" id="{53A0FEDE-357F-6243-BC32-7CDE191F4B00}"/>
              </a:ext>
            </a:extLst>
          </p:cNvPr>
          <p:cNvSpPr txBox="1"/>
          <p:nvPr/>
        </p:nvSpPr>
        <p:spPr>
          <a:xfrm>
            <a:off x="906370" y="219957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sp>
        <p:nvSpPr>
          <p:cNvPr id="55" name="TextBox 54">
            <a:extLst>
              <a:ext uri="{FF2B5EF4-FFF2-40B4-BE49-F238E27FC236}">
                <a16:creationId xmlns:a16="http://schemas.microsoft.com/office/drawing/2014/main" id="{6C37BCA8-F1E1-2645-99E5-22710BFE30F5}"/>
              </a:ext>
            </a:extLst>
          </p:cNvPr>
          <p:cNvSpPr txBox="1"/>
          <p:nvPr/>
        </p:nvSpPr>
        <p:spPr>
          <a:xfrm>
            <a:off x="906369" y="285402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6" name="TextBox 55">
            <a:extLst>
              <a:ext uri="{FF2B5EF4-FFF2-40B4-BE49-F238E27FC236}">
                <a16:creationId xmlns:a16="http://schemas.microsoft.com/office/drawing/2014/main" id="{DDAB7143-C58D-014D-8243-4E977DA51D8A}"/>
              </a:ext>
            </a:extLst>
          </p:cNvPr>
          <p:cNvSpPr txBox="1"/>
          <p:nvPr/>
        </p:nvSpPr>
        <p:spPr>
          <a:xfrm>
            <a:off x="906369" y="3499721"/>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7" name="TextBox 56">
            <a:extLst>
              <a:ext uri="{FF2B5EF4-FFF2-40B4-BE49-F238E27FC236}">
                <a16:creationId xmlns:a16="http://schemas.microsoft.com/office/drawing/2014/main" id="{0D6B2EE1-1820-0842-96B8-6635B1E43A50}"/>
              </a:ext>
            </a:extLst>
          </p:cNvPr>
          <p:cNvSpPr txBox="1"/>
          <p:nvPr/>
        </p:nvSpPr>
        <p:spPr>
          <a:xfrm>
            <a:off x="906369" y="411802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58" name="Straight Connector 57">
            <a:extLst>
              <a:ext uri="{FF2B5EF4-FFF2-40B4-BE49-F238E27FC236}">
                <a16:creationId xmlns:a16="http://schemas.microsoft.com/office/drawing/2014/main" id="{CB16AF96-CA89-2F4F-876E-FEA8EE317C5B}"/>
              </a:ext>
            </a:extLst>
          </p:cNvPr>
          <p:cNvCxnSpPr>
            <a:cxnSpLocks/>
          </p:cNvCxnSpPr>
          <p:nvPr/>
        </p:nvCxnSpPr>
        <p:spPr>
          <a:xfrm>
            <a:off x="906369" y="44282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Graphic 58" descr="Caret Left with solid fill">
            <a:hlinkClick r:id="rId5" action="ppaction://hlinksldjump"/>
            <a:extLst>
              <a:ext uri="{FF2B5EF4-FFF2-40B4-BE49-F238E27FC236}">
                <a16:creationId xmlns:a16="http://schemas.microsoft.com/office/drawing/2014/main" id="{9FCDBBEE-C04F-7B49-A3C2-38ED48573FC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2026630"/>
            <a:ext cx="341785" cy="341785"/>
          </a:xfrm>
          <a:prstGeom prst="rect">
            <a:avLst/>
          </a:prstGeom>
        </p:spPr>
      </p:pic>
      <p:pic>
        <p:nvPicPr>
          <p:cNvPr id="60" name="Graphic 59" descr="Caret Left with solid fill">
            <a:hlinkClick r:id="rId6" action="ppaction://hlinksldjump"/>
            <a:extLst>
              <a:ext uri="{FF2B5EF4-FFF2-40B4-BE49-F238E27FC236}">
                <a16:creationId xmlns:a16="http://schemas.microsoft.com/office/drawing/2014/main" id="{6BDEC1EA-E37F-7142-A1E8-91F5EC4F5F1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2685102"/>
            <a:ext cx="341785" cy="341785"/>
          </a:xfrm>
          <a:prstGeom prst="rect">
            <a:avLst/>
          </a:prstGeom>
        </p:spPr>
      </p:pic>
      <p:pic>
        <p:nvPicPr>
          <p:cNvPr id="61" name="Graphic 60" descr="Caret Left with solid fill">
            <a:hlinkClick r:id="rId7" action="ppaction://hlinksldjump"/>
            <a:extLst>
              <a:ext uri="{FF2B5EF4-FFF2-40B4-BE49-F238E27FC236}">
                <a16:creationId xmlns:a16="http://schemas.microsoft.com/office/drawing/2014/main" id="{573041E9-3A10-7942-99D1-D84F5557BB9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3324416"/>
            <a:ext cx="341785" cy="341785"/>
          </a:xfrm>
          <a:prstGeom prst="rect">
            <a:avLst/>
          </a:prstGeom>
        </p:spPr>
      </p:pic>
      <p:pic>
        <p:nvPicPr>
          <p:cNvPr id="62" name="Graphic 61" descr="Caret Left with solid fill">
            <a:hlinkClick r:id="rId8" action="ppaction://hlinksldjump"/>
            <a:extLst>
              <a:ext uri="{FF2B5EF4-FFF2-40B4-BE49-F238E27FC236}">
                <a16:creationId xmlns:a16="http://schemas.microsoft.com/office/drawing/2014/main" id="{E553F61B-365A-4441-995A-6A10B445B32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2" y="3951625"/>
            <a:ext cx="341785" cy="341785"/>
          </a:xfrm>
          <a:prstGeom prst="rect">
            <a:avLst/>
          </a:prstGeom>
        </p:spPr>
      </p:pic>
      <p:sp>
        <p:nvSpPr>
          <p:cNvPr id="63" name="TextBox 62">
            <a:hlinkClick r:id="rId11" action="ppaction://hlinksldjump"/>
            <a:extLst>
              <a:ext uri="{FF2B5EF4-FFF2-40B4-BE49-F238E27FC236}">
                <a16:creationId xmlns:a16="http://schemas.microsoft.com/office/drawing/2014/main" id="{12695574-7843-9F48-85B9-DDDA3D4A0605}"/>
              </a:ext>
            </a:extLst>
          </p:cNvPr>
          <p:cNvSpPr txBox="1"/>
          <p:nvPr/>
        </p:nvSpPr>
        <p:spPr>
          <a:xfrm>
            <a:off x="906369" y="4485367"/>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ANTINORI</a:t>
            </a:r>
          </a:p>
        </p:txBody>
      </p:sp>
      <p:sp>
        <p:nvSpPr>
          <p:cNvPr id="64" name="TextBox 63">
            <a:extLst>
              <a:ext uri="{FF2B5EF4-FFF2-40B4-BE49-F238E27FC236}">
                <a16:creationId xmlns:a16="http://schemas.microsoft.com/office/drawing/2014/main" id="{305A96EA-4446-084A-BE75-09DA715F8B8C}"/>
              </a:ext>
            </a:extLst>
          </p:cNvPr>
          <p:cNvSpPr txBox="1"/>
          <p:nvPr/>
        </p:nvSpPr>
        <p:spPr>
          <a:xfrm>
            <a:off x="906368" y="4719480"/>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cxnSp>
        <p:nvCxnSpPr>
          <p:cNvPr id="65" name="Straight Connector 64">
            <a:extLst>
              <a:ext uri="{FF2B5EF4-FFF2-40B4-BE49-F238E27FC236}">
                <a16:creationId xmlns:a16="http://schemas.microsoft.com/office/drawing/2014/main" id="{8455A03A-FD9E-CC4A-9353-DFD57551E191}"/>
              </a:ext>
            </a:extLst>
          </p:cNvPr>
          <p:cNvCxnSpPr>
            <a:cxnSpLocks/>
          </p:cNvCxnSpPr>
          <p:nvPr/>
        </p:nvCxnSpPr>
        <p:spPr>
          <a:xfrm>
            <a:off x="906368" y="49932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a:hlinkClick r:id="rId12" action="ppaction://hlinksldjump"/>
            <a:extLst>
              <a:ext uri="{FF2B5EF4-FFF2-40B4-BE49-F238E27FC236}">
                <a16:creationId xmlns:a16="http://schemas.microsoft.com/office/drawing/2014/main" id="{57586295-6FC6-BA48-80A7-A26E014F436F}"/>
              </a:ext>
            </a:extLst>
          </p:cNvPr>
          <p:cNvSpPr txBox="1"/>
          <p:nvPr/>
        </p:nvSpPr>
        <p:spPr>
          <a:xfrm>
            <a:off x="906368" y="507859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CADE</a:t>
            </a:r>
          </a:p>
        </p:txBody>
      </p:sp>
      <p:sp>
        <p:nvSpPr>
          <p:cNvPr id="67" name="TextBox 66">
            <a:extLst>
              <a:ext uri="{FF2B5EF4-FFF2-40B4-BE49-F238E27FC236}">
                <a16:creationId xmlns:a16="http://schemas.microsoft.com/office/drawing/2014/main" id="{FCC09F9D-10B7-7842-8959-7917466587BD}"/>
              </a:ext>
            </a:extLst>
          </p:cNvPr>
          <p:cNvSpPr txBox="1"/>
          <p:nvPr/>
        </p:nvSpPr>
        <p:spPr>
          <a:xfrm>
            <a:off x="906368" y="531218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68" name="Straight Connector 67">
            <a:extLst>
              <a:ext uri="{FF2B5EF4-FFF2-40B4-BE49-F238E27FC236}">
                <a16:creationId xmlns:a16="http://schemas.microsoft.com/office/drawing/2014/main" id="{6A4CA941-CFB7-5646-A04A-F4550C7C79B2}"/>
              </a:ext>
            </a:extLst>
          </p:cNvPr>
          <p:cNvCxnSpPr>
            <a:cxnSpLocks/>
          </p:cNvCxnSpPr>
          <p:nvPr/>
        </p:nvCxnSpPr>
        <p:spPr>
          <a:xfrm>
            <a:off x="906368" y="563232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a:hlinkClick r:id="rId13" action="ppaction://hlinksldjump"/>
            <a:extLst>
              <a:ext uri="{FF2B5EF4-FFF2-40B4-BE49-F238E27FC236}">
                <a16:creationId xmlns:a16="http://schemas.microsoft.com/office/drawing/2014/main" id="{4B04DDEA-939E-2D47-A096-24535ECEFDC6}"/>
              </a:ext>
            </a:extLst>
          </p:cNvPr>
          <p:cNvSpPr txBox="1"/>
          <p:nvPr/>
        </p:nvSpPr>
        <p:spPr>
          <a:xfrm>
            <a:off x="906368" y="571337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JOSEPH PHELPS</a:t>
            </a:r>
          </a:p>
        </p:txBody>
      </p:sp>
      <p:sp>
        <p:nvSpPr>
          <p:cNvPr id="70" name="TextBox 69">
            <a:extLst>
              <a:ext uri="{FF2B5EF4-FFF2-40B4-BE49-F238E27FC236}">
                <a16:creationId xmlns:a16="http://schemas.microsoft.com/office/drawing/2014/main" id="{037E40EF-B793-B441-A8FB-6ED00907803D}"/>
              </a:ext>
            </a:extLst>
          </p:cNvPr>
          <p:cNvSpPr txBox="1"/>
          <p:nvPr/>
        </p:nvSpPr>
        <p:spPr>
          <a:xfrm>
            <a:off x="906368" y="5941289"/>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pic>
        <p:nvPicPr>
          <p:cNvPr id="71" name="Graphic 70" descr="Caret Left with solid fill">
            <a:hlinkClick r:id="rId13" action="ppaction://hlinksldjump"/>
            <a:extLst>
              <a:ext uri="{FF2B5EF4-FFF2-40B4-BE49-F238E27FC236}">
                <a16:creationId xmlns:a16="http://schemas.microsoft.com/office/drawing/2014/main" id="{9930A006-0DEC-D042-A3EE-77002EE759D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1" y="5795790"/>
            <a:ext cx="341785" cy="341785"/>
          </a:xfrm>
          <a:prstGeom prst="rect">
            <a:avLst/>
          </a:prstGeom>
        </p:spPr>
      </p:pic>
      <p:pic>
        <p:nvPicPr>
          <p:cNvPr id="72" name="Graphic 71" descr="Caret Left with solid fill">
            <a:hlinkClick r:id="rId12" action="ppaction://hlinksldjump"/>
            <a:extLst>
              <a:ext uri="{FF2B5EF4-FFF2-40B4-BE49-F238E27FC236}">
                <a16:creationId xmlns:a16="http://schemas.microsoft.com/office/drawing/2014/main" id="{D36DCC0B-CAEF-1948-82E5-EE7B76E3C5F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9481" y="5149883"/>
            <a:ext cx="341785" cy="341785"/>
          </a:xfrm>
          <a:prstGeom prst="rect">
            <a:avLst/>
          </a:prstGeom>
        </p:spPr>
      </p:pic>
      <p:pic>
        <p:nvPicPr>
          <p:cNvPr id="73" name="Graphic 72" descr="Caret Left with solid fill">
            <a:hlinkClick r:id="rId11" action="ppaction://hlinksldjump"/>
            <a:extLst>
              <a:ext uri="{FF2B5EF4-FFF2-40B4-BE49-F238E27FC236}">
                <a16:creationId xmlns:a16="http://schemas.microsoft.com/office/drawing/2014/main" id="{A64846AC-70A9-D347-BF25-DBAC97C3E50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2" y="4537212"/>
            <a:ext cx="341785" cy="341785"/>
          </a:xfrm>
          <a:prstGeom prst="rect">
            <a:avLst/>
          </a:prstGeom>
        </p:spPr>
      </p:pic>
      <p:sp>
        <p:nvSpPr>
          <p:cNvPr id="74" name="TextBox 73">
            <a:hlinkClick r:id="rId14" action="ppaction://hlinksldjump"/>
            <a:extLst>
              <a:ext uri="{FF2B5EF4-FFF2-40B4-BE49-F238E27FC236}">
                <a16:creationId xmlns:a16="http://schemas.microsoft.com/office/drawing/2014/main" id="{3FBAC6AC-F0D9-6649-A697-A5BDEA1B889F}"/>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411235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183" descr="A group of people holding wine glasses&#10;&#10;Description automatically generated with medium confidence">
            <a:extLst>
              <a:ext uri="{FF2B5EF4-FFF2-40B4-BE49-F238E27FC236}">
                <a16:creationId xmlns:a16="http://schemas.microsoft.com/office/drawing/2014/main" id="{DFD18CBF-B2FB-1E44-84CC-4DD6E6B6B28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65448"/>
          </a:xfrm>
          <a:prstGeom prst="rect">
            <a:avLst/>
          </a:prstGeom>
        </p:spPr>
      </p:pic>
      <p:pic>
        <p:nvPicPr>
          <p:cNvPr id="183" name="Picture 182" descr="A group of people holding wine glasses&#10;&#10;Description automatically generated with medium confidence">
            <a:extLst>
              <a:ext uri="{FF2B5EF4-FFF2-40B4-BE49-F238E27FC236}">
                <a16:creationId xmlns:a16="http://schemas.microsoft.com/office/drawing/2014/main" id="{9D3124E2-51B6-D042-93E8-FDDE998E583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766"/>
            <a:ext cx="12192000" cy="6865448"/>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7CEF2E4E-5DC5-6C4E-8930-08E4E8C1FCC1}"/>
              </a:ext>
            </a:extLst>
          </p:cNvPr>
          <p:cNvSpPr txBox="1"/>
          <p:nvPr/>
        </p:nvSpPr>
        <p:spPr>
          <a:xfrm>
            <a:off x="5120640" y="3845634"/>
            <a:ext cx="7071360" cy="830997"/>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CADE, ESTATE, CABERNET SAUVIGNON, HOWELL MOUNTAIN, NAPA VALLEY, CALIFORNIA</a:t>
            </a:r>
          </a:p>
        </p:txBody>
      </p:sp>
      <p:sp>
        <p:nvSpPr>
          <p:cNvPr id="142" name="TextBox 141">
            <a:extLst>
              <a:ext uri="{FF2B5EF4-FFF2-40B4-BE49-F238E27FC236}">
                <a16:creationId xmlns:a16="http://schemas.microsoft.com/office/drawing/2014/main" id="{777B9777-606F-8E4E-B18D-A67FF500987B}"/>
              </a:ext>
            </a:extLst>
          </p:cNvPr>
          <p:cNvSpPr txBox="1"/>
          <p:nvPr/>
        </p:nvSpPr>
        <p:spPr>
          <a:xfrm>
            <a:off x="7683687" y="399079"/>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$280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$1680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$3360</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143" name="Straight Connector 142">
            <a:extLst>
              <a:ext uri="{FF2B5EF4-FFF2-40B4-BE49-F238E27FC236}">
                <a16:creationId xmlns:a16="http://schemas.microsoft.com/office/drawing/2014/main" id="{0E32E179-9435-7D48-AD0C-748B5AFF6206}"/>
              </a:ext>
            </a:extLst>
          </p:cNvPr>
          <p:cNvCxnSpPr>
            <a:cxnSpLocks/>
          </p:cNvCxnSpPr>
          <p:nvPr/>
        </p:nvCxnSpPr>
        <p:spPr>
          <a:xfrm>
            <a:off x="10013778" y="1091061"/>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98530FC-6E7A-014C-A1FE-5C7AC7942132}"/>
              </a:ext>
            </a:extLst>
          </p:cNvPr>
          <p:cNvCxnSpPr>
            <a:cxnSpLocks/>
          </p:cNvCxnSpPr>
          <p:nvPr/>
        </p:nvCxnSpPr>
        <p:spPr>
          <a:xfrm>
            <a:off x="10013778" y="1797643"/>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A8A6E013-4E66-A449-827B-D5D79FCA76D1}"/>
              </a:ext>
            </a:extLst>
          </p:cNvPr>
          <p:cNvSpPr txBox="1"/>
          <p:nvPr/>
        </p:nvSpPr>
        <p:spPr>
          <a:xfrm>
            <a:off x="5507009" y="4689644"/>
            <a:ext cx="6298601" cy="1938992"/>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AROMAS OF CLOVE, CRANBERRY, RASPBERRY, COFFEE, CINNAMON, BLACK PEPPER, AND COCO NIBS. GLORIOUSLY PURE NOTES OF BOYSENBERRY, GRAPHITE, BLACKBERRY, COFFEE, AND DARK CHOCOLATE SOAR FROM THE GLASS AND CASCADE OVER THE PALATE. THE WINE IS FULL- BODIED, WITH AN OPULENT, VELVETY TEXTURE, PURE, RICH WITH FIRM TANNINS AND BOLD STRUCTURE THAT IS CLASSIC HOWELL MOUNTAIN.</a:t>
            </a:r>
          </a:p>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87% CABERNET SAUVIGNON, 6% MALBEC, 4% MERLOT, </a:t>
            </a:r>
          </a:p>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3% PETIT VERDOT.</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pic>
        <p:nvPicPr>
          <p:cNvPr id="146" name="Picture 16" descr="Cade Estate Cabernet Sauvignon Howell Mountain | Vivino">
            <a:extLst>
              <a:ext uri="{FF2B5EF4-FFF2-40B4-BE49-F238E27FC236}">
                <a16:creationId xmlns:a16="http://schemas.microsoft.com/office/drawing/2014/main" id="{DCE6BBF1-5566-F644-B831-F059F238E6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35340" y="385819"/>
            <a:ext cx="878732" cy="3321191"/>
          </a:xfrm>
          <a:prstGeom prst="rect">
            <a:avLst/>
          </a:prstGeom>
          <a:noFill/>
          <a:extLst>
            <a:ext uri="{909E8E84-426E-40DD-AFC4-6F175D3DCCD1}">
              <a14:hiddenFill xmlns:a14="http://schemas.microsoft.com/office/drawing/2010/main">
                <a:solidFill>
                  <a:srgbClr val="FFFFFF"/>
                </a:solidFill>
              </a14:hiddenFill>
            </a:ext>
          </a:extLst>
        </p:spPr>
      </p:pic>
      <p:sp>
        <p:nvSpPr>
          <p:cNvPr id="180" name="Rectangle 179">
            <a:extLst>
              <a:ext uri="{FF2B5EF4-FFF2-40B4-BE49-F238E27FC236}">
                <a16:creationId xmlns:a16="http://schemas.microsoft.com/office/drawing/2014/main" id="{7EAC800F-96F3-A04F-8FF4-452F55EC8EE7}"/>
              </a:ext>
            </a:extLst>
          </p:cNvPr>
          <p:cNvSpPr/>
          <p:nvPr/>
        </p:nvSpPr>
        <p:spPr>
          <a:xfrm>
            <a:off x="0" y="685800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hlinkClick r:id="rId4" action="ppaction://hlinksldjump"/>
            <a:extLst>
              <a:ext uri="{FF2B5EF4-FFF2-40B4-BE49-F238E27FC236}">
                <a16:creationId xmlns:a16="http://schemas.microsoft.com/office/drawing/2014/main" id="{773EB777-F491-EE4F-81E8-9F9439E3F29E}"/>
              </a:ext>
            </a:extLst>
          </p:cNvPr>
          <p:cNvSpPr txBox="1"/>
          <p:nvPr/>
        </p:nvSpPr>
        <p:spPr>
          <a:xfrm>
            <a:off x="911622" y="731499"/>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44" name="TextBox 43">
            <a:extLst>
              <a:ext uri="{FF2B5EF4-FFF2-40B4-BE49-F238E27FC236}">
                <a16:creationId xmlns:a16="http://schemas.microsoft.com/office/drawing/2014/main" id="{5D93D49B-64A0-334B-9AA5-578CA311619E}"/>
              </a:ext>
            </a:extLst>
          </p:cNvPr>
          <p:cNvSpPr txBox="1"/>
          <p:nvPr/>
        </p:nvSpPr>
        <p:spPr>
          <a:xfrm>
            <a:off x="906373" y="1439385"/>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45" name="Straight Connector 44">
            <a:extLst>
              <a:ext uri="{FF2B5EF4-FFF2-40B4-BE49-F238E27FC236}">
                <a16:creationId xmlns:a16="http://schemas.microsoft.com/office/drawing/2014/main" id="{33B1244C-55C6-1B45-8DEE-438299ED4631}"/>
              </a:ext>
            </a:extLst>
          </p:cNvPr>
          <p:cNvCxnSpPr>
            <a:cxnSpLocks/>
          </p:cNvCxnSpPr>
          <p:nvPr/>
        </p:nvCxnSpPr>
        <p:spPr>
          <a:xfrm>
            <a:off x="906373" y="190337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hlinkClick r:id="rId5" action="ppaction://hlinksldjump"/>
            <a:extLst>
              <a:ext uri="{FF2B5EF4-FFF2-40B4-BE49-F238E27FC236}">
                <a16:creationId xmlns:a16="http://schemas.microsoft.com/office/drawing/2014/main" id="{37B2B493-E5C3-A647-ADA9-19D8E6FB92BA}"/>
              </a:ext>
            </a:extLst>
          </p:cNvPr>
          <p:cNvSpPr txBox="1"/>
          <p:nvPr/>
        </p:nvSpPr>
        <p:spPr>
          <a:xfrm>
            <a:off x="906373" y="1970192"/>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BIBI GRAETZ</a:t>
            </a:r>
          </a:p>
        </p:txBody>
      </p:sp>
      <p:cxnSp>
        <p:nvCxnSpPr>
          <p:cNvPr id="47" name="Straight Connector 46">
            <a:extLst>
              <a:ext uri="{FF2B5EF4-FFF2-40B4-BE49-F238E27FC236}">
                <a16:creationId xmlns:a16="http://schemas.microsoft.com/office/drawing/2014/main" id="{82AFEB51-1528-2F4E-B944-10D08AEA640A}"/>
              </a:ext>
            </a:extLst>
          </p:cNvPr>
          <p:cNvCxnSpPr>
            <a:cxnSpLocks/>
          </p:cNvCxnSpPr>
          <p:nvPr/>
        </p:nvCxnSpPr>
        <p:spPr>
          <a:xfrm>
            <a:off x="906370" y="251841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a:hlinkClick r:id="rId6" action="ppaction://hlinksldjump"/>
            <a:extLst>
              <a:ext uri="{FF2B5EF4-FFF2-40B4-BE49-F238E27FC236}">
                <a16:creationId xmlns:a16="http://schemas.microsoft.com/office/drawing/2014/main" id="{FAEE4003-D60E-ED4B-8A69-5DDEC5D3806F}"/>
              </a:ext>
            </a:extLst>
          </p:cNvPr>
          <p:cNvSpPr txBox="1"/>
          <p:nvPr/>
        </p:nvSpPr>
        <p:spPr>
          <a:xfrm>
            <a:off x="906370" y="261456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DUCKHORN</a:t>
            </a:r>
          </a:p>
        </p:txBody>
      </p:sp>
      <p:cxnSp>
        <p:nvCxnSpPr>
          <p:cNvPr id="49" name="Straight Connector 48">
            <a:extLst>
              <a:ext uri="{FF2B5EF4-FFF2-40B4-BE49-F238E27FC236}">
                <a16:creationId xmlns:a16="http://schemas.microsoft.com/office/drawing/2014/main" id="{6101BB73-24EF-0242-AA71-5B312BE4E128}"/>
              </a:ext>
            </a:extLst>
          </p:cNvPr>
          <p:cNvCxnSpPr>
            <a:cxnSpLocks/>
          </p:cNvCxnSpPr>
          <p:nvPr/>
        </p:nvCxnSpPr>
        <p:spPr>
          <a:xfrm>
            <a:off x="906369" y="31686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hlinkClick r:id="rId7" action="ppaction://hlinksldjump"/>
            <a:extLst>
              <a:ext uri="{FF2B5EF4-FFF2-40B4-BE49-F238E27FC236}">
                <a16:creationId xmlns:a16="http://schemas.microsoft.com/office/drawing/2014/main" id="{36C819DB-38C6-5746-B024-6DE38E197E4F}"/>
              </a:ext>
            </a:extLst>
          </p:cNvPr>
          <p:cNvSpPr txBox="1"/>
          <p:nvPr/>
        </p:nvSpPr>
        <p:spPr>
          <a:xfrm>
            <a:off x="906369" y="326022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TEXTBOOK</a:t>
            </a:r>
          </a:p>
        </p:txBody>
      </p:sp>
      <p:cxnSp>
        <p:nvCxnSpPr>
          <p:cNvPr id="51" name="Straight Connector 50">
            <a:extLst>
              <a:ext uri="{FF2B5EF4-FFF2-40B4-BE49-F238E27FC236}">
                <a16:creationId xmlns:a16="http://schemas.microsoft.com/office/drawing/2014/main" id="{DB35E647-9C91-D64A-A5A9-40E8E94B0A90}"/>
              </a:ext>
            </a:extLst>
          </p:cNvPr>
          <p:cNvCxnSpPr>
            <a:cxnSpLocks/>
          </p:cNvCxnSpPr>
          <p:nvPr/>
        </p:nvCxnSpPr>
        <p:spPr>
          <a:xfrm>
            <a:off x="906369" y="380268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a:hlinkClick r:id="rId8" action="ppaction://hlinksldjump"/>
            <a:extLst>
              <a:ext uri="{FF2B5EF4-FFF2-40B4-BE49-F238E27FC236}">
                <a16:creationId xmlns:a16="http://schemas.microsoft.com/office/drawing/2014/main" id="{C6E4EDD0-60BA-DA41-99E3-E8B80ECF0E91}"/>
              </a:ext>
            </a:extLst>
          </p:cNvPr>
          <p:cNvSpPr txBox="1"/>
          <p:nvPr/>
        </p:nvSpPr>
        <p:spPr>
          <a:xfrm>
            <a:off x="906369" y="3889260"/>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RIDGE</a:t>
            </a:r>
          </a:p>
        </p:txBody>
      </p:sp>
      <p:sp>
        <p:nvSpPr>
          <p:cNvPr id="53" name="TextBox 52">
            <a:extLst>
              <a:ext uri="{FF2B5EF4-FFF2-40B4-BE49-F238E27FC236}">
                <a16:creationId xmlns:a16="http://schemas.microsoft.com/office/drawing/2014/main" id="{93B86A39-442D-884B-A915-4DDF492870FC}"/>
              </a:ext>
            </a:extLst>
          </p:cNvPr>
          <p:cNvSpPr txBox="1"/>
          <p:nvPr/>
        </p:nvSpPr>
        <p:spPr>
          <a:xfrm>
            <a:off x="906370" y="219957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sp>
        <p:nvSpPr>
          <p:cNvPr id="54" name="TextBox 53">
            <a:extLst>
              <a:ext uri="{FF2B5EF4-FFF2-40B4-BE49-F238E27FC236}">
                <a16:creationId xmlns:a16="http://schemas.microsoft.com/office/drawing/2014/main" id="{3C6325F6-6BD9-4E44-BF45-36FABDAAB80B}"/>
              </a:ext>
            </a:extLst>
          </p:cNvPr>
          <p:cNvSpPr txBox="1"/>
          <p:nvPr/>
        </p:nvSpPr>
        <p:spPr>
          <a:xfrm>
            <a:off x="906369" y="285402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5" name="TextBox 54">
            <a:extLst>
              <a:ext uri="{FF2B5EF4-FFF2-40B4-BE49-F238E27FC236}">
                <a16:creationId xmlns:a16="http://schemas.microsoft.com/office/drawing/2014/main" id="{663A2196-200B-F546-BB9A-977BC65F367A}"/>
              </a:ext>
            </a:extLst>
          </p:cNvPr>
          <p:cNvSpPr txBox="1"/>
          <p:nvPr/>
        </p:nvSpPr>
        <p:spPr>
          <a:xfrm>
            <a:off x="906369" y="3499721"/>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6" name="TextBox 55">
            <a:extLst>
              <a:ext uri="{FF2B5EF4-FFF2-40B4-BE49-F238E27FC236}">
                <a16:creationId xmlns:a16="http://schemas.microsoft.com/office/drawing/2014/main" id="{2555E0E0-FC9C-DD49-95E7-A756B591FC57}"/>
              </a:ext>
            </a:extLst>
          </p:cNvPr>
          <p:cNvSpPr txBox="1"/>
          <p:nvPr/>
        </p:nvSpPr>
        <p:spPr>
          <a:xfrm>
            <a:off x="906369" y="411802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57" name="Straight Connector 56">
            <a:extLst>
              <a:ext uri="{FF2B5EF4-FFF2-40B4-BE49-F238E27FC236}">
                <a16:creationId xmlns:a16="http://schemas.microsoft.com/office/drawing/2014/main" id="{E1DEA0BE-5352-A44D-B5F5-9514D48A100C}"/>
              </a:ext>
            </a:extLst>
          </p:cNvPr>
          <p:cNvCxnSpPr>
            <a:cxnSpLocks/>
          </p:cNvCxnSpPr>
          <p:nvPr/>
        </p:nvCxnSpPr>
        <p:spPr>
          <a:xfrm>
            <a:off x="906369" y="44282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8" name="Graphic 57" descr="Caret Left with solid fill">
            <a:hlinkClick r:id="rId5" action="ppaction://hlinksldjump"/>
            <a:extLst>
              <a:ext uri="{FF2B5EF4-FFF2-40B4-BE49-F238E27FC236}">
                <a16:creationId xmlns:a16="http://schemas.microsoft.com/office/drawing/2014/main" id="{0754A08D-8865-D847-A98B-FCB50CF0EC4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2026630"/>
            <a:ext cx="341785" cy="341785"/>
          </a:xfrm>
          <a:prstGeom prst="rect">
            <a:avLst/>
          </a:prstGeom>
        </p:spPr>
      </p:pic>
      <p:pic>
        <p:nvPicPr>
          <p:cNvPr id="59" name="Graphic 58" descr="Caret Left with solid fill">
            <a:hlinkClick r:id="rId6" action="ppaction://hlinksldjump"/>
            <a:extLst>
              <a:ext uri="{FF2B5EF4-FFF2-40B4-BE49-F238E27FC236}">
                <a16:creationId xmlns:a16="http://schemas.microsoft.com/office/drawing/2014/main" id="{A69228B6-8EB4-2847-84B4-440B0EE48038}"/>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2685102"/>
            <a:ext cx="341785" cy="341785"/>
          </a:xfrm>
          <a:prstGeom prst="rect">
            <a:avLst/>
          </a:prstGeom>
        </p:spPr>
      </p:pic>
      <p:pic>
        <p:nvPicPr>
          <p:cNvPr id="60" name="Graphic 59" descr="Caret Left with solid fill">
            <a:hlinkClick r:id="rId7" action="ppaction://hlinksldjump"/>
            <a:extLst>
              <a:ext uri="{FF2B5EF4-FFF2-40B4-BE49-F238E27FC236}">
                <a16:creationId xmlns:a16="http://schemas.microsoft.com/office/drawing/2014/main" id="{C515B7F2-0DA9-8C41-B157-A925A488DD0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3324416"/>
            <a:ext cx="341785" cy="341785"/>
          </a:xfrm>
          <a:prstGeom prst="rect">
            <a:avLst/>
          </a:prstGeom>
        </p:spPr>
      </p:pic>
      <p:pic>
        <p:nvPicPr>
          <p:cNvPr id="61" name="Graphic 60" descr="Caret Left with solid fill">
            <a:hlinkClick r:id="rId8" action="ppaction://hlinksldjump"/>
            <a:extLst>
              <a:ext uri="{FF2B5EF4-FFF2-40B4-BE49-F238E27FC236}">
                <a16:creationId xmlns:a16="http://schemas.microsoft.com/office/drawing/2014/main" id="{D94D4685-D448-224B-A4C6-E5AEA40FC5D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2" y="3951625"/>
            <a:ext cx="341785" cy="341785"/>
          </a:xfrm>
          <a:prstGeom prst="rect">
            <a:avLst/>
          </a:prstGeom>
        </p:spPr>
      </p:pic>
      <p:sp>
        <p:nvSpPr>
          <p:cNvPr id="62" name="TextBox 61">
            <a:hlinkClick r:id="rId11" action="ppaction://hlinksldjump"/>
            <a:extLst>
              <a:ext uri="{FF2B5EF4-FFF2-40B4-BE49-F238E27FC236}">
                <a16:creationId xmlns:a16="http://schemas.microsoft.com/office/drawing/2014/main" id="{FABA012F-7F6D-B74D-88EE-E3891844B935}"/>
              </a:ext>
            </a:extLst>
          </p:cNvPr>
          <p:cNvSpPr txBox="1"/>
          <p:nvPr/>
        </p:nvSpPr>
        <p:spPr>
          <a:xfrm>
            <a:off x="906369" y="4485367"/>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ANTINORI</a:t>
            </a:r>
          </a:p>
        </p:txBody>
      </p:sp>
      <p:sp>
        <p:nvSpPr>
          <p:cNvPr id="63" name="TextBox 62">
            <a:extLst>
              <a:ext uri="{FF2B5EF4-FFF2-40B4-BE49-F238E27FC236}">
                <a16:creationId xmlns:a16="http://schemas.microsoft.com/office/drawing/2014/main" id="{A62B9799-B1C3-FD46-91A7-3CBB38109229}"/>
              </a:ext>
            </a:extLst>
          </p:cNvPr>
          <p:cNvSpPr txBox="1"/>
          <p:nvPr/>
        </p:nvSpPr>
        <p:spPr>
          <a:xfrm>
            <a:off x="906368" y="4719480"/>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cxnSp>
        <p:nvCxnSpPr>
          <p:cNvPr id="64" name="Straight Connector 63">
            <a:extLst>
              <a:ext uri="{FF2B5EF4-FFF2-40B4-BE49-F238E27FC236}">
                <a16:creationId xmlns:a16="http://schemas.microsoft.com/office/drawing/2014/main" id="{5E880EA6-2551-1F4B-8F06-CE890C1EA0F7}"/>
              </a:ext>
            </a:extLst>
          </p:cNvPr>
          <p:cNvCxnSpPr>
            <a:cxnSpLocks/>
          </p:cNvCxnSpPr>
          <p:nvPr/>
        </p:nvCxnSpPr>
        <p:spPr>
          <a:xfrm>
            <a:off x="906368" y="49932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hlinkClick r:id="rId12" action="ppaction://hlinksldjump"/>
            <a:extLst>
              <a:ext uri="{FF2B5EF4-FFF2-40B4-BE49-F238E27FC236}">
                <a16:creationId xmlns:a16="http://schemas.microsoft.com/office/drawing/2014/main" id="{CD60EC45-1906-1547-B13F-47E2B1FBBFE4}"/>
              </a:ext>
            </a:extLst>
          </p:cNvPr>
          <p:cNvSpPr txBox="1"/>
          <p:nvPr/>
        </p:nvSpPr>
        <p:spPr>
          <a:xfrm>
            <a:off x="906368" y="507859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CADE</a:t>
            </a:r>
          </a:p>
        </p:txBody>
      </p:sp>
      <p:sp>
        <p:nvSpPr>
          <p:cNvPr id="66" name="TextBox 65">
            <a:extLst>
              <a:ext uri="{FF2B5EF4-FFF2-40B4-BE49-F238E27FC236}">
                <a16:creationId xmlns:a16="http://schemas.microsoft.com/office/drawing/2014/main" id="{554C9269-717B-CC4D-9FA1-E753B12F9610}"/>
              </a:ext>
            </a:extLst>
          </p:cNvPr>
          <p:cNvSpPr txBox="1"/>
          <p:nvPr/>
        </p:nvSpPr>
        <p:spPr>
          <a:xfrm>
            <a:off x="906368" y="531218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67" name="Straight Connector 66">
            <a:extLst>
              <a:ext uri="{FF2B5EF4-FFF2-40B4-BE49-F238E27FC236}">
                <a16:creationId xmlns:a16="http://schemas.microsoft.com/office/drawing/2014/main" id="{29065779-0466-F44A-8396-75717660C5B7}"/>
              </a:ext>
            </a:extLst>
          </p:cNvPr>
          <p:cNvCxnSpPr>
            <a:cxnSpLocks/>
          </p:cNvCxnSpPr>
          <p:nvPr/>
        </p:nvCxnSpPr>
        <p:spPr>
          <a:xfrm>
            <a:off x="906368" y="563232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a:hlinkClick r:id="rId13" action="ppaction://hlinksldjump"/>
            <a:extLst>
              <a:ext uri="{FF2B5EF4-FFF2-40B4-BE49-F238E27FC236}">
                <a16:creationId xmlns:a16="http://schemas.microsoft.com/office/drawing/2014/main" id="{D972F98A-BF0A-2D41-906B-184296137AB8}"/>
              </a:ext>
            </a:extLst>
          </p:cNvPr>
          <p:cNvSpPr txBox="1"/>
          <p:nvPr/>
        </p:nvSpPr>
        <p:spPr>
          <a:xfrm>
            <a:off x="906368" y="571337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JOSEPH PHELPS</a:t>
            </a:r>
          </a:p>
        </p:txBody>
      </p:sp>
      <p:sp>
        <p:nvSpPr>
          <p:cNvPr id="69" name="TextBox 68">
            <a:extLst>
              <a:ext uri="{FF2B5EF4-FFF2-40B4-BE49-F238E27FC236}">
                <a16:creationId xmlns:a16="http://schemas.microsoft.com/office/drawing/2014/main" id="{F76F4FA7-4375-DB44-BA07-5BA05AC320E9}"/>
              </a:ext>
            </a:extLst>
          </p:cNvPr>
          <p:cNvSpPr txBox="1"/>
          <p:nvPr/>
        </p:nvSpPr>
        <p:spPr>
          <a:xfrm>
            <a:off x="906368" y="5941289"/>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pic>
        <p:nvPicPr>
          <p:cNvPr id="70" name="Graphic 69" descr="Caret Left with solid fill">
            <a:hlinkClick r:id="rId13" action="ppaction://hlinksldjump"/>
            <a:extLst>
              <a:ext uri="{FF2B5EF4-FFF2-40B4-BE49-F238E27FC236}">
                <a16:creationId xmlns:a16="http://schemas.microsoft.com/office/drawing/2014/main" id="{D9614ED4-BEB1-D949-ABB7-18A4418E1AB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1" y="5795790"/>
            <a:ext cx="341785" cy="341785"/>
          </a:xfrm>
          <a:prstGeom prst="rect">
            <a:avLst/>
          </a:prstGeom>
        </p:spPr>
      </p:pic>
      <p:pic>
        <p:nvPicPr>
          <p:cNvPr id="71" name="Graphic 70" descr="Caret Left with solid fill">
            <a:hlinkClick r:id="rId12" action="ppaction://hlinksldjump"/>
            <a:extLst>
              <a:ext uri="{FF2B5EF4-FFF2-40B4-BE49-F238E27FC236}">
                <a16:creationId xmlns:a16="http://schemas.microsoft.com/office/drawing/2014/main" id="{038FCD06-5EC2-B545-9B59-7C00FDA70D2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9481" y="5149883"/>
            <a:ext cx="341785" cy="341785"/>
          </a:xfrm>
          <a:prstGeom prst="rect">
            <a:avLst/>
          </a:prstGeom>
        </p:spPr>
      </p:pic>
      <p:pic>
        <p:nvPicPr>
          <p:cNvPr id="72" name="Graphic 71" descr="Caret Left with solid fill">
            <a:hlinkClick r:id="rId11" action="ppaction://hlinksldjump"/>
            <a:extLst>
              <a:ext uri="{FF2B5EF4-FFF2-40B4-BE49-F238E27FC236}">
                <a16:creationId xmlns:a16="http://schemas.microsoft.com/office/drawing/2014/main" id="{9C3E88C2-AA4F-3C43-9F0B-7BDEE579050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2" y="4537212"/>
            <a:ext cx="341785" cy="341785"/>
          </a:xfrm>
          <a:prstGeom prst="rect">
            <a:avLst/>
          </a:prstGeom>
        </p:spPr>
      </p:pic>
      <p:sp>
        <p:nvSpPr>
          <p:cNvPr id="73" name="TextBox 72">
            <a:hlinkClick r:id="rId14" action="ppaction://hlinksldjump"/>
            <a:extLst>
              <a:ext uri="{FF2B5EF4-FFF2-40B4-BE49-F238E27FC236}">
                <a16:creationId xmlns:a16="http://schemas.microsoft.com/office/drawing/2014/main" id="{7285ED59-103E-E04C-AEA9-7C2F41D5E19A}"/>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937318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176" descr="A group of people holding wine glasses&#10;&#10;Description automatically generated with medium confidence">
            <a:extLst>
              <a:ext uri="{FF2B5EF4-FFF2-40B4-BE49-F238E27FC236}">
                <a16:creationId xmlns:a16="http://schemas.microsoft.com/office/drawing/2014/main" id="{61548029-E35F-D745-B797-203B05E9A30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421" y="0"/>
            <a:ext cx="12192000" cy="6865448"/>
          </a:xfrm>
          <a:prstGeom prst="rect">
            <a:avLst/>
          </a:prstGeom>
        </p:spPr>
      </p:pic>
      <p:pic>
        <p:nvPicPr>
          <p:cNvPr id="175" name="Picture 174" descr="A group of people holding wine glasses&#10;&#10;Description automatically generated with medium confidence">
            <a:extLst>
              <a:ext uri="{FF2B5EF4-FFF2-40B4-BE49-F238E27FC236}">
                <a16:creationId xmlns:a16="http://schemas.microsoft.com/office/drawing/2014/main" id="{0CC81B1B-89A6-CE4B-B500-380EEA2F6E0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766"/>
            <a:ext cx="12192000" cy="6865448"/>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CBCF217F-D347-E04C-9832-ECE30826AC19}"/>
              </a:ext>
            </a:extLst>
          </p:cNvPr>
          <p:cNvSpPr txBox="1"/>
          <p:nvPr/>
        </p:nvSpPr>
        <p:spPr>
          <a:xfrm>
            <a:off x="5128137" y="3752868"/>
            <a:ext cx="7071360" cy="830997"/>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JOSEPH PHELPS, INSIGNIA, CABERNET SAUVIGNON, NAPA VALLEY, </a:t>
            </a:r>
          </a:p>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CALIFORNIA</a:t>
            </a:r>
          </a:p>
        </p:txBody>
      </p:sp>
      <p:sp>
        <p:nvSpPr>
          <p:cNvPr id="136" name="TextBox 135">
            <a:extLst>
              <a:ext uri="{FF2B5EF4-FFF2-40B4-BE49-F238E27FC236}">
                <a16:creationId xmlns:a16="http://schemas.microsoft.com/office/drawing/2014/main" id="{C3A9721E-DB9C-164B-9220-76FCA1C15D26}"/>
              </a:ext>
            </a:extLst>
          </p:cNvPr>
          <p:cNvSpPr txBox="1"/>
          <p:nvPr/>
        </p:nvSpPr>
        <p:spPr>
          <a:xfrm>
            <a:off x="7691184" y="306313"/>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$640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$3840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$7680</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137" name="Straight Connector 136">
            <a:extLst>
              <a:ext uri="{FF2B5EF4-FFF2-40B4-BE49-F238E27FC236}">
                <a16:creationId xmlns:a16="http://schemas.microsoft.com/office/drawing/2014/main" id="{AA5CD9E7-2872-6740-BE60-945F246FDEF8}"/>
              </a:ext>
            </a:extLst>
          </p:cNvPr>
          <p:cNvCxnSpPr>
            <a:cxnSpLocks/>
          </p:cNvCxnSpPr>
          <p:nvPr/>
        </p:nvCxnSpPr>
        <p:spPr>
          <a:xfrm>
            <a:off x="10021275" y="998295"/>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4E8C6DE-34C5-644D-92E3-41856CABCF26}"/>
              </a:ext>
            </a:extLst>
          </p:cNvPr>
          <p:cNvCxnSpPr>
            <a:cxnSpLocks/>
          </p:cNvCxnSpPr>
          <p:nvPr/>
        </p:nvCxnSpPr>
        <p:spPr>
          <a:xfrm>
            <a:off x="10021275" y="170487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CF4E4187-7BB5-8F4B-A9E3-1A672E6FCABA}"/>
              </a:ext>
            </a:extLst>
          </p:cNvPr>
          <p:cNvSpPr txBox="1"/>
          <p:nvPr/>
        </p:nvSpPr>
        <p:spPr>
          <a:xfrm>
            <a:off x="5514506" y="4596878"/>
            <a:ext cx="6298601" cy="1938992"/>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A CLASSIC NAPA VALLEY CABERNET SAUVIGNON WITH INVITING VIOLET, DARK FRUIT, TOBACCO, SUBTLE BAKING SPICE AND EARTHY DRIED HERB AROMATICS. THE PALATE IS FILLED WITH EXPRESSIVE BLACK CHERRY, BLACKBERRY AND DARK PLUM, HINTS OF SPICE BOX AND SWEET VANILLA BEAN. A FOCUSED CONCENTRATED WINE WITH YOUTHFUL ENERGY AND FRESHNESS NIMBLY BALANCED BY SUPPLE TANNIN STRUCTURE AND FINESSE.</a:t>
            </a:r>
          </a:p>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94% CABERNET SAUVIGNON, 3% CABERNET FRANC,</a:t>
            </a:r>
          </a:p>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 2% MERLOT, 1% MALBEC.</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pic>
        <p:nvPicPr>
          <p:cNvPr id="140" name="Picture 18" descr="Joseph Phelps Insignia | Vivino">
            <a:extLst>
              <a:ext uri="{FF2B5EF4-FFF2-40B4-BE49-F238E27FC236}">
                <a16:creationId xmlns:a16="http://schemas.microsoft.com/office/drawing/2014/main" id="{EF988C99-B22C-1C49-8F5C-786508BD73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66528" y="363442"/>
            <a:ext cx="962558" cy="326393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hlinkClick r:id="rId4" action="ppaction://hlinksldjump"/>
            <a:extLst>
              <a:ext uri="{FF2B5EF4-FFF2-40B4-BE49-F238E27FC236}">
                <a16:creationId xmlns:a16="http://schemas.microsoft.com/office/drawing/2014/main" id="{BE01F26B-975A-9E4D-8136-20C8C64E6319}"/>
              </a:ext>
            </a:extLst>
          </p:cNvPr>
          <p:cNvSpPr txBox="1"/>
          <p:nvPr/>
        </p:nvSpPr>
        <p:spPr>
          <a:xfrm>
            <a:off x="911622" y="731499"/>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43" name="TextBox 42">
            <a:extLst>
              <a:ext uri="{FF2B5EF4-FFF2-40B4-BE49-F238E27FC236}">
                <a16:creationId xmlns:a16="http://schemas.microsoft.com/office/drawing/2014/main" id="{55A05B9A-38B5-CD40-B547-EB315D24564B}"/>
              </a:ext>
            </a:extLst>
          </p:cNvPr>
          <p:cNvSpPr txBox="1"/>
          <p:nvPr/>
        </p:nvSpPr>
        <p:spPr>
          <a:xfrm>
            <a:off x="906373" y="1439385"/>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44" name="Straight Connector 43">
            <a:extLst>
              <a:ext uri="{FF2B5EF4-FFF2-40B4-BE49-F238E27FC236}">
                <a16:creationId xmlns:a16="http://schemas.microsoft.com/office/drawing/2014/main" id="{86F85998-8C14-5B47-853B-9FB0F9A82D50}"/>
              </a:ext>
            </a:extLst>
          </p:cNvPr>
          <p:cNvCxnSpPr>
            <a:cxnSpLocks/>
          </p:cNvCxnSpPr>
          <p:nvPr/>
        </p:nvCxnSpPr>
        <p:spPr>
          <a:xfrm>
            <a:off x="906373" y="190337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hlinkClick r:id="rId5" action="ppaction://hlinksldjump"/>
            <a:extLst>
              <a:ext uri="{FF2B5EF4-FFF2-40B4-BE49-F238E27FC236}">
                <a16:creationId xmlns:a16="http://schemas.microsoft.com/office/drawing/2014/main" id="{CCB5DEEA-B0D1-FD4A-B98F-F51C17F59647}"/>
              </a:ext>
            </a:extLst>
          </p:cNvPr>
          <p:cNvSpPr txBox="1"/>
          <p:nvPr/>
        </p:nvSpPr>
        <p:spPr>
          <a:xfrm>
            <a:off x="906373" y="1970192"/>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BIBI GRAETZ</a:t>
            </a:r>
          </a:p>
        </p:txBody>
      </p:sp>
      <p:cxnSp>
        <p:nvCxnSpPr>
          <p:cNvPr id="46" name="Straight Connector 45">
            <a:extLst>
              <a:ext uri="{FF2B5EF4-FFF2-40B4-BE49-F238E27FC236}">
                <a16:creationId xmlns:a16="http://schemas.microsoft.com/office/drawing/2014/main" id="{8FF6EC83-3899-D745-9648-2525178610D9}"/>
              </a:ext>
            </a:extLst>
          </p:cNvPr>
          <p:cNvCxnSpPr>
            <a:cxnSpLocks/>
          </p:cNvCxnSpPr>
          <p:nvPr/>
        </p:nvCxnSpPr>
        <p:spPr>
          <a:xfrm>
            <a:off x="906370" y="251841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hlinkClick r:id="rId6" action="ppaction://hlinksldjump"/>
            <a:extLst>
              <a:ext uri="{FF2B5EF4-FFF2-40B4-BE49-F238E27FC236}">
                <a16:creationId xmlns:a16="http://schemas.microsoft.com/office/drawing/2014/main" id="{22A20203-D418-1747-B83A-1D0D139B25B0}"/>
              </a:ext>
            </a:extLst>
          </p:cNvPr>
          <p:cNvSpPr txBox="1"/>
          <p:nvPr/>
        </p:nvSpPr>
        <p:spPr>
          <a:xfrm>
            <a:off x="906370" y="261456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DUCKHORN</a:t>
            </a:r>
          </a:p>
        </p:txBody>
      </p:sp>
      <p:cxnSp>
        <p:nvCxnSpPr>
          <p:cNvPr id="48" name="Straight Connector 47">
            <a:extLst>
              <a:ext uri="{FF2B5EF4-FFF2-40B4-BE49-F238E27FC236}">
                <a16:creationId xmlns:a16="http://schemas.microsoft.com/office/drawing/2014/main" id="{8EEAFAF5-D369-244F-8295-0B0B5AA2F8C2}"/>
              </a:ext>
            </a:extLst>
          </p:cNvPr>
          <p:cNvCxnSpPr>
            <a:cxnSpLocks/>
          </p:cNvCxnSpPr>
          <p:nvPr/>
        </p:nvCxnSpPr>
        <p:spPr>
          <a:xfrm>
            <a:off x="906369" y="31686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hlinkClick r:id="rId7" action="ppaction://hlinksldjump"/>
            <a:extLst>
              <a:ext uri="{FF2B5EF4-FFF2-40B4-BE49-F238E27FC236}">
                <a16:creationId xmlns:a16="http://schemas.microsoft.com/office/drawing/2014/main" id="{09AF8613-58C2-2746-ABAC-F92FAAB229C4}"/>
              </a:ext>
            </a:extLst>
          </p:cNvPr>
          <p:cNvSpPr txBox="1"/>
          <p:nvPr/>
        </p:nvSpPr>
        <p:spPr>
          <a:xfrm>
            <a:off x="906369" y="326022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TEXTBOOK</a:t>
            </a:r>
          </a:p>
        </p:txBody>
      </p:sp>
      <p:cxnSp>
        <p:nvCxnSpPr>
          <p:cNvPr id="50" name="Straight Connector 49">
            <a:extLst>
              <a:ext uri="{FF2B5EF4-FFF2-40B4-BE49-F238E27FC236}">
                <a16:creationId xmlns:a16="http://schemas.microsoft.com/office/drawing/2014/main" id="{71FA56EE-2067-2D4B-A81E-6D5B09838B44}"/>
              </a:ext>
            </a:extLst>
          </p:cNvPr>
          <p:cNvCxnSpPr>
            <a:cxnSpLocks/>
          </p:cNvCxnSpPr>
          <p:nvPr/>
        </p:nvCxnSpPr>
        <p:spPr>
          <a:xfrm>
            <a:off x="906369" y="380268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hlinkClick r:id="rId8" action="ppaction://hlinksldjump"/>
            <a:extLst>
              <a:ext uri="{FF2B5EF4-FFF2-40B4-BE49-F238E27FC236}">
                <a16:creationId xmlns:a16="http://schemas.microsoft.com/office/drawing/2014/main" id="{E3453A23-A49A-EC49-A1B2-385AAB76F733}"/>
              </a:ext>
            </a:extLst>
          </p:cNvPr>
          <p:cNvSpPr txBox="1"/>
          <p:nvPr/>
        </p:nvSpPr>
        <p:spPr>
          <a:xfrm>
            <a:off x="906369" y="3889260"/>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RIDGE</a:t>
            </a:r>
          </a:p>
        </p:txBody>
      </p:sp>
      <p:sp>
        <p:nvSpPr>
          <p:cNvPr id="52" name="TextBox 51">
            <a:extLst>
              <a:ext uri="{FF2B5EF4-FFF2-40B4-BE49-F238E27FC236}">
                <a16:creationId xmlns:a16="http://schemas.microsoft.com/office/drawing/2014/main" id="{EAD33538-83D2-3E4A-9966-1376E9A6A57F}"/>
              </a:ext>
            </a:extLst>
          </p:cNvPr>
          <p:cNvSpPr txBox="1"/>
          <p:nvPr/>
        </p:nvSpPr>
        <p:spPr>
          <a:xfrm>
            <a:off x="906370" y="219957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sp>
        <p:nvSpPr>
          <p:cNvPr id="53" name="TextBox 52">
            <a:extLst>
              <a:ext uri="{FF2B5EF4-FFF2-40B4-BE49-F238E27FC236}">
                <a16:creationId xmlns:a16="http://schemas.microsoft.com/office/drawing/2014/main" id="{63C392E4-4F12-7840-AC91-E6ADA06BB460}"/>
              </a:ext>
            </a:extLst>
          </p:cNvPr>
          <p:cNvSpPr txBox="1"/>
          <p:nvPr/>
        </p:nvSpPr>
        <p:spPr>
          <a:xfrm>
            <a:off x="906369" y="285402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4" name="TextBox 53">
            <a:extLst>
              <a:ext uri="{FF2B5EF4-FFF2-40B4-BE49-F238E27FC236}">
                <a16:creationId xmlns:a16="http://schemas.microsoft.com/office/drawing/2014/main" id="{1DE4DF15-A446-B54D-8EC2-5E6103C79638}"/>
              </a:ext>
            </a:extLst>
          </p:cNvPr>
          <p:cNvSpPr txBox="1"/>
          <p:nvPr/>
        </p:nvSpPr>
        <p:spPr>
          <a:xfrm>
            <a:off x="906369" y="3499721"/>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5" name="TextBox 54">
            <a:extLst>
              <a:ext uri="{FF2B5EF4-FFF2-40B4-BE49-F238E27FC236}">
                <a16:creationId xmlns:a16="http://schemas.microsoft.com/office/drawing/2014/main" id="{819CCEDF-942E-9746-B427-91382A9AEA40}"/>
              </a:ext>
            </a:extLst>
          </p:cNvPr>
          <p:cNvSpPr txBox="1"/>
          <p:nvPr/>
        </p:nvSpPr>
        <p:spPr>
          <a:xfrm>
            <a:off x="906369" y="411802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56" name="Straight Connector 55">
            <a:extLst>
              <a:ext uri="{FF2B5EF4-FFF2-40B4-BE49-F238E27FC236}">
                <a16:creationId xmlns:a16="http://schemas.microsoft.com/office/drawing/2014/main" id="{2F11D5F5-965B-CD44-B7C5-96247568A5C7}"/>
              </a:ext>
            </a:extLst>
          </p:cNvPr>
          <p:cNvCxnSpPr>
            <a:cxnSpLocks/>
          </p:cNvCxnSpPr>
          <p:nvPr/>
        </p:nvCxnSpPr>
        <p:spPr>
          <a:xfrm>
            <a:off x="906369" y="44282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7" name="Graphic 56" descr="Caret Left with solid fill">
            <a:hlinkClick r:id="rId5" action="ppaction://hlinksldjump"/>
            <a:extLst>
              <a:ext uri="{FF2B5EF4-FFF2-40B4-BE49-F238E27FC236}">
                <a16:creationId xmlns:a16="http://schemas.microsoft.com/office/drawing/2014/main" id="{C58EBAEA-9F0E-CA47-9D86-D4F3AC70959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2026630"/>
            <a:ext cx="341785" cy="341785"/>
          </a:xfrm>
          <a:prstGeom prst="rect">
            <a:avLst/>
          </a:prstGeom>
        </p:spPr>
      </p:pic>
      <p:pic>
        <p:nvPicPr>
          <p:cNvPr id="58" name="Graphic 57" descr="Caret Left with solid fill">
            <a:hlinkClick r:id="rId6" action="ppaction://hlinksldjump"/>
            <a:extLst>
              <a:ext uri="{FF2B5EF4-FFF2-40B4-BE49-F238E27FC236}">
                <a16:creationId xmlns:a16="http://schemas.microsoft.com/office/drawing/2014/main" id="{7D57F4B5-0C09-2944-9A6C-11C768DEC01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2685102"/>
            <a:ext cx="341785" cy="341785"/>
          </a:xfrm>
          <a:prstGeom prst="rect">
            <a:avLst/>
          </a:prstGeom>
        </p:spPr>
      </p:pic>
      <p:pic>
        <p:nvPicPr>
          <p:cNvPr id="59" name="Graphic 58" descr="Caret Left with solid fill">
            <a:hlinkClick r:id="rId7" action="ppaction://hlinksldjump"/>
            <a:extLst>
              <a:ext uri="{FF2B5EF4-FFF2-40B4-BE49-F238E27FC236}">
                <a16:creationId xmlns:a16="http://schemas.microsoft.com/office/drawing/2014/main" id="{83378E4F-5FEA-2F4B-824A-4F797839B1C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4" y="3324416"/>
            <a:ext cx="341785" cy="341785"/>
          </a:xfrm>
          <a:prstGeom prst="rect">
            <a:avLst/>
          </a:prstGeom>
        </p:spPr>
      </p:pic>
      <p:pic>
        <p:nvPicPr>
          <p:cNvPr id="60" name="Graphic 59" descr="Caret Left with solid fill">
            <a:hlinkClick r:id="rId8" action="ppaction://hlinksldjump"/>
            <a:extLst>
              <a:ext uri="{FF2B5EF4-FFF2-40B4-BE49-F238E27FC236}">
                <a16:creationId xmlns:a16="http://schemas.microsoft.com/office/drawing/2014/main" id="{980DA77F-301E-5F42-AA8C-C0E18DC3468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2" y="3951625"/>
            <a:ext cx="341785" cy="341785"/>
          </a:xfrm>
          <a:prstGeom prst="rect">
            <a:avLst/>
          </a:prstGeom>
        </p:spPr>
      </p:pic>
      <p:sp>
        <p:nvSpPr>
          <p:cNvPr id="61" name="TextBox 60">
            <a:hlinkClick r:id="rId11" action="ppaction://hlinksldjump"/>
            <a:extLst>
              <a:ext uri="{FF2B5EF4-FFF2-40B4-BE49-F238E27FC236}">
                <a16:creationId xmlns:a16="http://schemas.microsoft.com/office/drawing/2014/main" id="{3A6EA99B-28EB-E949-8D84-7ED49A8FED8E}"/>
              </a:ext>
            </a:extLst>
          </p:cNvPr>
          <p:cNvSpPr txBox="1"/>
          <p:nvPr/>
        </p:nvSpPr>
        <p:spPr>
          <a:xfrm>
            <a:off x="906369" y="4485367"/>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ANTINORI</a:t>
            </a:r>
          </a:p>
        </p:txBody>
      </p:sp>
      <p:sp>
        <p:nvSpPr>
          <p:cNvPr id="62" name="TextBox 61">
            <a:extLst>
              <a:ext uri="{FF2B5EF4-FFF2-40B4-BE49-F238E27FC236}">
                <a16:creationId xmlns:a16="http://schemas.microsoft.com/office/drawing/2014/main" id="{0FCD7A68-D495-C94C-92FD-C5C9C0D740DF}"/>
              </a:ext>
            </a:extLst>
          </p:cNvPr>
          <p:cNvSpPr txBox="1"/>
          <p:nvPr/>
        </p:nvSpPr>
        <p:spPr>
          <a:xfrm>
            <a:off x="906368" y="4719480"/>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cxnSp>
        <p:nvCxnSpPr>
          <p:cNvPr id="63" name="Straight Connector 62">
            <a:extLst>
              <a:ext uri="{FF2B5EF4-FFF2-40B4-BE49-F238E27FC236}">
                <a16:creationId xmlns:a16="http://schemas.microsoft.com/office/drawing/2014/main" id="{EE43E819-0090-7E4B-BB43-5E02F26D67F7}"/>
              </a:ext>
            </a:extLst>
          </p:cNvPr>
          <p:cNvCxnSpPr>
            <a:cxnSpLocks/>
          </p:cNvCxnSpPr>
          <p:nvPr/>
        </p:nvCxnSpPr>
        <p:spPr>
          <a:xfrm>
            <a:off x="906368" y="49932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a:hlinkClick r:id="rId12" action="ppaction://hlinksldjump"/>
            <a:extLst>
              <a:ext uri="{FF2B5EF4-FFF2-40B4-BE49-F238E27FC236}">
                <a16:creationId xmlns:a16="http://schemas.microsoft.com/office/drawing/2014/main" id="{32E59DD1-FA82-4C4C-B034-E7B6964F1DB9}"/>
              </a:ext>
            </a:extLst>
          </p:cNvPr>
          <p:cNvSpPr txBox="1"/>
          <p:nvPr/>
        </p:nvSpPr>
        <p:spPr>
          <a:xfrm>
            <a:off x="906368" y="507859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CADE</a:t>
            </a:r>
          </a:p>
        </p:txBody>
      </p:sp>
      <p:sp>
        <p:nvSpPr>
          <p:cNvPr id="65" name="TextBox 64">
            <a:extLst>
              <a:ext uri="{FF2B5EF4-FFF2-40B4-BE49-F238E27FC236}">
                <a16:creationId xmlns:a16="http://schemas.microsoft.com/office/drawing/2014/main" id="{883B6446-32F5-A646-A886-E6A6D8F18DFC}"/>
              </a:ext>
            </a:extLst>
          </p:cNvPr>
          <p:cNvSpPr txBox="1"/>
          <p:nvPr/>
        </p:nvSpPr>
        <p:spPr>
          <a:xfrm>
            <a:off x="906368" y="531218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66" name="Straight Connector 65">
            <a:extLst>
              <a:ext uri="{FF2B5EF4-FFF2-40B4-BE49-F238E27FC236}">
                <a16:creationId xmlns:a16="http://schemas.microsoft.com/office/drawing/2014/main" id="{E194F302-32E0-C64F-9603-D48D2617C593}"/>
              </a:ext>
            </a:extLst>
          </p:cNvPr>
          <p:cNvCxnSpPr>
            <a:cxnSpLocks/>
          </p:cNvCxnSpPr>
          <p:nvPr/>
        </p:nvCxnSpPr>
        <p:spPr>
          <a:xfrm>
            <a:off x="906368" y="563232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hlinkClick r:id="rId13" action="ppaction://hlinksldjump"/>
            <a:extLst>
              <a:ext uri="{FF2B5EF4-FFF2-40B4-BE49-F238E27FC236}">
                <a16:creationId xmlns:a16="http://schemas.microsoft.com/office/drawing/2014/main" id="{98F9E3F7-6F37-BD4A-91CA-9215E404F9D9}"/>
              </a:ext>
            </a:extLst>
          </p:cNvPr>
          <p:cNvSpPr txBox="1"/>
          <p:nvPr/>
        </p:nvSpPr>
        <p:spPr>
          <a:xfrm>
            <a:off x="906368" y="571337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JOSEPH PHELPS</a:t>
            </a:r>
          </a:p>
        </p:txBody>
      </p:sp>
      <p:sp>
        <p:nvSpPr>
          <p:cNvPr id="68" name="TextBox 67">
            <a:extLst>
              <a:ext uri="{FF2B5EF4-FFF2-40B4-BE49-F238E27FC236}">
                <a16:creationId xmlns:a16="http://schemas.microsoft.com/office/drawing/2014/main" id="{642FE247-37F6-894C-A2D3-204671555C60}"/>
              </a:ext>
            </a:extLst>
          </p:cNvPr>
          <p:cNvSpPr txBox="1"/>
          <p:nvPr/>
        </p:nvSpPr>
        <p:spPr>
          <a:xfrm>
            <a:off x="906368" y="5941289"/>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pic>
        <p:nvPicPr>
          <p:cNvPr id="69" name="Graphic 68" descr="Caret Left with solid fill">
            <a:hlinkClick r:id="rId13" action="ppaction://hlinksldjump"/>
            <a:extLst>
              <a:ext uri="{FF2B5EF4-FFF2-40B4-BE49-F238E27FC236}">
                <a16:creationId xmlns:a16="http://schemas.microsoft.com/office/drawing/2014/main" id="{C0C4AD87-5234-8B4B-B33C-B07B050EF80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1" y="5795790"/>
            <a:ext cx="341785" cy="341785"/>
          </a:xfrm>
          <a:prstGeom prst="rect">
            <a:avLst/>
          </a:prstGeom>
        </p:spPr>
      </p:pic>
      <p:pic>
        <p:nvPicPr>
          <p:cNvPr id="70" name="Graphic 69" descr="Caret Left with solid fill">
            <a:hlinkClick r:id="rId12" action="ppaction://hlinksldjump"/>
            <a:extLst>
              <a:ext uri="{FF2B5EF4-FFF2-40B4-BE49-F238E27FC236}">
                <a16:creationId xmlns:a16="http://schemas.microsoft.com/office/drawing/2014/main" id="{8750EBF2-1BB4-574E-8ACD-37D7A35CB6C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9481" y="5149883"/>
            <a:ext cx="341785" cy="341785"/>
          </a:xfrm>
          <a:prstGeom prst="rect">
            <a:avLst/>
          </a:prstGeom>
        </p:spPr>
      </p:pic>
      <p:pic>
        <p:nvPicPr>
          <p:cNvPr id="71" name="Graphic 70" descr="Caret Left with solid fill">
            <a:hlinkClick r:id="rId11" action="ppaction://hlinksldjump"/>
            <a:extLst>
              <a:ext uri="{FF2B5EF4-FFF2-40B4-BE49-F238E27FC236}">
                <a16:creationId xmlns:a16="http://schemas.microsoft.com/office/drawing/2014/main" id="{555CCB9C-30DF-B546-B553-937C7FA7E8F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1982" y="4537212"/>
            <a:ext cx="341785" cy="341785"/>
          </a:xfrm>
          <a:prstGeom prst="rect">
            <a:avLst/>
          </a:prstGeom>
        </p:spPr>
      </p:pic>
      <p:sp>
        <p:nvSpPr>
          <p:cNvPr id="72" name="TextBox 71">
            <a:hlinkClick r:id="rId14" action="ppaction://hlinksldjump"/>
            <a:extLst>
              <a:ext uri="{FF2B5EF4-FFF2-40B4-BE49-F238E27FC236}">
                <a16:creationId xmlns:a16="http://schemas.microsoft.com/office/drawing/2014/main" id="{6A4BB1A4-5DB8-3242-9AEA-5EFC134FE3C3}"/>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4056541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vegetable&#10;&#10;Description automatically generated">
            <a:extLst>
              <a:ext uri="{FF2B5EF4-FFF2-40B4-BE49-F238E27FC236}">
                <a16:creationId xmlns:a16="http://schemas.microsoft.com/office/drawing/2014/main" id="{80932DB4-FC98-8D43-AD47-347B4CAD997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6" name="TextBox 5">
            <a:hlinkClick r:id="rId3" action="ppaction://hlinksldjump"/>
            <a:extLst>
              <a:ext uri="{FF2B5EF4-FFF2-40B4-BE49-F238E27FC236}">
                <a16:creationId xmlns:a16="http://schemas.microsoft.com/office/drawing/2014/main" id="{6CCCA6D4-ABBA-4F4E-9BA0-1C6575C6F5B2}"/>
              </a:ext>
            </a:extLst>
          </p:cNvPr>
          <p:cNvSpPr txBox="1"/>
          <p:nvPr/>
        </p:nvSpPr>
        <p:spPr>
          <a:xfrm>
            <a:off x="2" y="2169963"/>
            <a:ext cx="12191999" cy="1015663"/>
          </a:xfrm>
          <a:prstGeom prst="rect">
            <a:avLst/>
          </a:prstGeom>
          <a:noFill/>
        </p:spPr>
        <p:txBody>
          <a:bodyPr wrap="square" rtlCol="0">
            <a:spAutoFit/>
          </a:bodyPr>
          <a:lstStyle/>
          <a:p>
            <a:pPr algn="ctr"/>
            <a:r>
              <a:rPr lang="en-US" sz="6000" spc="600" dirty="0">
                <a:solidFill>
                  <a:schemeClr val="bg1"/>
                </a:solidFill>
                <a:latin typeface="Avenir Book" panose="02000503020000020003" pitchFamily="2" charset="0"/>
                <a:ea typeface="Heiti SC Medium" pitchFamily="2" charset="-128"/>
                <a:cs typeface="Aharoni" panose="02010803020104030203" pitchFamily="2" charset="-79"/>
              </a:rPr>
              <a:t>MEMBERS FAVOURITES</a:t>
            </a:r>
          </a:p>
        </p:txBody>
      </p:sp>
      <p:sp>
        <p:nvSpPr>
          <p:cNvPr id="7" name="TextBox 6">
            <a:hlinkClick r:id="rId3" action="ppaction://hlinksldjump"/>
            <a:extLst>
              <a:ext uri="{FF2B5EF4-FFF2-40B4-BE49-F238E27FC236}">
                <a16:creationId xmlns:a16="http://schemas.microsoft.com/office/drawing/2014/main" id="{35CE0F78-BC3F-6E46-8BA9-062E9E1222AB}"/>
              </a:ext>
            </a:extLst>
          </p:cNvPr>
          <p:cNvSpPr txBox="1"/>
          <p:nvPr/>
        </p:nvSpPr>
        <p:spPr>
          <a:xfrm>
            <a:off x="0" y="3580042"/>
            <a:ext cx="12191999" cy="1323439"/>
          </a:xfrm>
          <a:prstGeom prst="rect">
            <a:avLst/>
          </a:prstGeom>
          <a:noFill/>
        </p:spPr>
        <p:txBody>
          <a:bodyPr wrap="square" rtlCol="0">
            <a:spAutoFit/>
          </a:bodyPr>
          <a:lstStyle/>
          <a:p>
            <a:pPr algn="ctr"/>
            <a:r>
              <a:rPr lang="en-US" sz="8000" spc="600" dirty="0">
                <a:solidFill>
                  <a:schemeClr val="bg1"/>
                </a:solidFill>
                <a:latin typeface="Bodoni 72 Book" pitchFamily="2" charset="0"/>
                <a:cs typeface="Didot" panose="02000503000000020003" pitchFamily="2" charset="-79"/>
              </a:rPr>
              <a:t>WHITES</a:t>
            </a:r>
          </a:p>
        </p:txBody>
      </p:sp>
      <p:cxnSp>
        <p:nvCxnSpPr>
          <p:cNvPr id="9" name="Straight Connector 8">
            <a:extLst>
              <a:ext uri="{FF2B5EF4-FFF2-40B4-BE49-F238E27FC236}">
                <a16:creationId xmlns:a16="http://schemas.microsoft.com/office/drawing/2014/main" id="{8753C87D-16F4-2D40-9808-4B8B1C9CC958}"/>
              </a:ext>
            </a:extLst>
          </p:cNvPr>
          <p:cNvCxnSpPr/>
          <p:nvPr/>
        </p:nvCxnSpPr>
        <p:spPr>
          <a:xfrm>
            <a:off x="1387811" y="3429000"/>
            <a:ext cx="94163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hlinkClick r:id="rId4" action="ppaction://hlinksldjump"/>
            <a:extLst>
              <a:ext uri="{FF2B5EF4-FFF2-40B4-BE49-F238E27FC236}">
                <a16:creationId xmlns:a16="http://schemas.microsoft.com/office/drawing/2014/main" id="{95B46573-AAE4-AD4C-AA27-85BEB3EB5F5B}"/>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1541323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picture containing vegetable&#10;&#10;Description automatically generated">
            <a:extLst>
              <a:ext uri="{FF2B5EF4-FFF2-40B4-BE49-F238E27FC236}">
                <a16:creationId xmlns:a16="http://schemas.microsoft.com/office/drawing/2014/main" id="{AE9A11EC-0819-5C43-94D3-6CB176B5403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064"/>
            <a:ext cx="12191998" cy="6860951"/>
          </a:xfrm>
          <a:prstGeom prst="rect">
            <a:avLst/>
          </a:prstGeom>
        </p:spPr>
      </p:pic>
      <p:pic>
        <p:nvPicPr>
          <p:cNvPr id="39" name="Picture 38" descr="A picture containing vegetable&#10;&#10;Description automatically generated">
            <a:extLst>
              <a:ext uri="{FF2B5EF4-FFF2-40B4-BE49-F238E27FC236}">
                <a16:creationId xmlns:a16="http://schemas.microsoft.com/office/drawing/2014/main" id="{55C5E3A3-EE31-3040-87C6-3DEDC9CC782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2952"/>
            <a:ext cx="12191998" cy="6860951"/>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3C7280A-C38A-584E-AD8A-76999DBB819A}"/>
              </a:ext>
            </a:extLst>
          </p:cNvPr>
          <p:cNvSpPr txBox="1"/>
          <p:nvPr/>
        </p:nvSpPr>
        <p:spPr>
          <a:xfrm>
            <a:off x="907865" y="1985296"/>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7" name="Straight Connector 6">
            <a:extLst>
              <a:ext uri="{FF2B5EF4-FFF2-40B4-BE49-F238E27FC236}">
                <a16:creationId xmlns:a16="http://schemas.microsoft.com/office/drawing/2014/main" id="{08FF89B0-31F9-A441-9523-6CA9C478F82A}"/>
              </a:ext>
            </a:extLst>
          </p:cNvPr>
          <p:cNvCxnSpPr>
            <a:cxnSpLocks/>
          </p:cNvCxnSpPr>
          <p:nvPr/>
        </p:nvCxnSpPr>
        <p:spPr>
          <a:xfrm>
            <a:off x="907865" y="2449282"/>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hlinkClick r:id="rId3" action="ppaction://hlinksldjump"/>
            <a:extLst>
              <a:ext uri="{FF2B5EF4-FFF2-40B4-BE49-F238E27FC236}">
                <a16:creationId xmlns:a16="http://schemas.microsoft.com/office/drawing/2014/main" id="{F1539ACA-83C1-5144-973B-D38A705605B2}"/>
              </a:ext>
            </a:extLst>
          </p:cNvPr>
          <p:cNvSpPr txBox="1"/>
          <p:nvPr/>
        </p:nvSpPr>
        <p:spPr>
          <a:xfrm>
            <a:off x="907864" y="2516103"/>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CANTINA RAUSCEDO</a:t>
            </a:r>
          </a:p>
        </p:txBody>
      </p:sp>
      <p:cxnSp>
        <p:nvCxnSpPr>
          <p:cNvPr id="9" name="Straight Connector 8">
            <a:extLst>
              <a:ext uri="{FF2B5EF4-FFF2-40B4-BE49-F238E27FC236}">
                <a16:creationId xmlns:a16="http://schemas.microsoft.com/office/drawing/2014/main" id="{0EBDE35A-620A-1B48-9DD6-99EDF2F0AEAB}"/>
              </a:ext>
            </a:extLst>
          </p:cNvPr>
          <p:cNvCxnSpPr>
            <a:cxnSpLocks/>
          </p:cNvCxnSpPr>
          <p:nvPr/>
        </p:nvCxnSpPr>
        <p:spPr>
          <a:xfrm>
            <a:off x="907862" y="3064330"/>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hlinkClick r:id="rId4" action="ppaction://hlinksldjump"/>
            <a:extLst>
              <a:ext uri="{FF2B5EF4-FFF2-40B4-BE49-F238E27FC236}">
                <a16:creationId xmlns:a16="http://schemas.microsoft.com/office/drawing/2014/main" id="{2808187C-0B2B-854C-B1C6-3535B3A431D2}"/>
              </a:ext>
            </a:extLst>
          </p:cNvPr>
          <p:cNvSpPr txBox="1"/>
          <p:nvPr/>
        </p:nvSpPr>
        <p:spPr>
          <a:xfrm>
            <a:off x="907862" y="3160476"/>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ST. FRANCIS</a:t>
            </a:r>
          </a:p>
        </p:txBody>
      </p:sp>
      <p:cxnSp>
        <p:nvCxnSpPr>
          <p:cNvPr id="11" name="Straight Connector 10">
            <a:extLst>
              <a:ext uri="{FF2B5EF4-FFF2-40B4-BE49-F238E27FC236}">
                <a16:creationId xmlns:a16="http://schemas.microsoft.com/office/drawing/2014/main" id="{26469667-F03F-DE40-A1B0-98F738324B3C}"/>
              </a:ext>
            </a:extLst>
          </p:cNvPr>
          <p:cNvCxnSpPr>
            <a:cxnSpLocks/>
          </p:cNvCxnSpPr>
          <p:nvPr/>
        </p:nvCxnSpPr>
        <p:spPr>
          <a:xfrm>
            <a:off x="907861" y="3714536"/>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hlinkClick r:id="rId5" action="ppaction://hlinksldjump"/>
            <a:extLst>
              <a:ext uri="{FF2B5EF4-FFF2-40B4-BE49-F238E27FC236}">
                <a16:creationId xmlns:a16="http://schemas.microsoft.com/office/drawing/2014/main" id="{DDA6BE76-6780-E44F-905D-CA58CD383A77}"/>
              </a:ext>
            </a:extLst>
          </p:cNvPr>
          <p:cNvSpPr txBox="1"/>
          <p:nvPr/>
        </p:nvSpPr>
        <p:spPr>
          <a:xfrm>
            <a:off x="907861" y="3806136"/>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STAETE LANDT</a:t>
            </a:r>
          </a:p>
        </p:txBody>
      </p:sp>
      <p:cxnSp>
        <p:nvCxnSpPr>
          <p:cNvPr id="13" name="Straight Connector 12">
            <a:extLst>
              <a:ext uri="{FF2B5EF4-FFF2-40B4-BE49-F238E27FC236}">
                <a16:creationId xmlns:a16="http://schemas.microsoft.com/office/drawing/2014/main" id="{B2D0009D-255B-974F-A799-81E3FEBD357B}"/>
              </a:ext>
            </a:extLst>
          </p:cNvPr>
          <p:cNvCxnSpPr>
            <a:cxnSpLocks/>
          </p:cNvCxnSpPr>
          <p:nvPr/>
        </p:nvCxnSpPr>
        <p:spPr>
          <a:xfrm>
            <a:off x="907861" y="4348598"/>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hlinkClick r:id="rId6" action="ppaction://hlinksldjump"/>
            <a:extLst>
              <a:ext uri="{FF2B5EF4-FFF2-40B4-BE49-F238E27FC236}">
                <a16:creationId xmlns:a16="http://schemas.microsoft.com/office/drawing/2014/main" id="{7543BB33-6B66-5047-818B-C0A22E9AA7D5}"/>
              </a:ext>
            </a:extLst>
          </p:cNvPr>
          <p:cNvSpPr txBox="1"/>
          <p:nvPr/>
        </p:nvSpPr>
        <p:spPr>
          <a:xfrm>
            <a:off x="907861" y="4435171"/>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ELK COVE</a:t>
            </a:r>
          </a:p>
        </p:txBody>
      </p:sp>
      <p:sp>
        <p:nvSpPr>
          <p:cNvPr id="15" name="TextBox 14">
            <a:extLst>
              <a:ext uri="{FF2B5EF4-FFF2-40B4-BE49-F238E27FC236}">
                <a16:creationId xmlns:a16="http://schemas.microsoft.com/office/drawing/2014/main" id="{13F228DB-A011-8D4F-A2FE-69802C11297B}"/>
              </a:ext>
            </a:extLst>
          </p:cNvPr>
          <p:cNvSpPr txBox="1"/>
          <p:nvPr/>
        </p:nvSpPr>
        <p:spPr>
          <a:xfrm>
            <a:off x="907862" y="274548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FRIULI, ITALY</a:t>
            </a:r>
          </a:p>
        </p:txBody>
      </p:sp>
      <p:sp>
        <p:nvSpPr>
          <p:cNvPr id="16" name="TextBox 15">
            <a:extLst>
              <a:ext uri="{FF2B5EF4-FFF2-40B4-BE49-F238E27FC236}">
                <a16:creationId xmlns:a16="http://schemas.microsoft.com/office/drawing/2014/main" id="{96A32CC0-6450-6741-8FFD-0248701D5AA8}"/>
              </a:ext>
            </a:extLst>
          </p:cNvPr>
          <p:cNvSpPr txBox="1"/>
          <p:nvPr/>
        </p:nvSpPr>
        <p:spPr>
          <a:xfrm>
            <a:off x="907861" y="3399936"/>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17" name="TextBox 16">
            <a:extLst>
              <a:ext uri="{FF2B5EF4-FFF2-40B4-BE49-F238E27FC236}">
                <a16:creationId xmlns:a16="http://schemas.microsoft.com/office/drawing/2014/main" id="{E6BADF19-64DD-E547-82E4-97F3647821E7}"/>
              </a:ext>
            </a:extLst>
          </p:cNvPr>
          <p:cNvSpPr txBox="1"/>
          <p:nvPr/>
        </p:nvSpPr>
        <p:spPr>
          <a:xfrm>
            <a:off x="907861" y="404563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MARLBOROUGH, NZ</a:t>
            </a:r>
          </a:p>
        </p:txBody>
      </p:sp>
      <p:sp>
        <p:nvSpPr>
          <p:cNvPr id="18" name="TextBox 17">
            <a:extLst>
              <a:ext uri="{FF2B5EF4-FFF2-40B4-BE49-F238E27FC236}">
                <a16:creationId xmlns:a16="http://schemas.microsoft.com/office/drawing/2014/main" id="{A532FB21-D2F9-6B4D-BDDD-28955CBAC765}"/>
              </a:ext>
            </a:extLst>
          </p:cNvPr>
          <p:cNvSpPr txBox="1"/>
          <p:nvPr/>
        </p:nvSpPr>
        <p:spPr>
          <a:xfrm>
            <a:off x="907861" y="466393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OREGON, USA</a:t>
            </a:r>
          </a:p>
        </p:txBody>
      </p:sp>
      <p:cxnSp>
        <p:nvCxnSpPr>
          <p:cNvPr id="19" name="Straight Connector 18">
            <a:extLst>
              <a:ext uri="{FF2B5EF4-FFF2-40B4-BE49-F238E27FC236}">
                <a16:creationId xmlns:a16="http://schemas.microsoft.com/office/drawing/2014/main" id="{53BFC739-29F7-0C44-BAE5-E8EEC62D8527}"/>
              </a:ext>
            </a:extLst>
          </p:cNvPr>
          <p:cNvCxnSpPr>
            <a:cxnSpLocks/>
          </p:cNvCxnSpPr>
          <p:nvPr/>
        </p:nvCxnSpPr>
        <p:spPr>
          <a:xfrm>
            <a:off x="907861" y="4974136"/>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Graphic 19" descr="Caret Left with solid fill">
            <a:hlinkClick r:id="rId3" action="ppaction://hlinksldjump"/>
            <a:extLst>
              <a:ext uri="{FF2B5EF4-FFF2-40B4-BE49-F238E27FC236}">
                <a16:creationId xmlns:a16="http://schemas.microsoft.com/office/drawing/2014/main" id="{B8B298C6-7F4E-2C46-A151-90FEBD2A652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6" y="2572541"/>
            <a:ext cx="341785" cy="341785"/>
          </a:xfrm>
          <a:prstGeom prst="rect">
            <a:avLst/>
          </a:prstGeom>
        </p:spPr>
      </p:pic>
      <p:pic>
        <p:nvPicPr>
          <p:cNvPr id="21" name="Graphic 20" descr="Caret Left with solid fill">
            <a:hlinkClick r:id="rId4" action="ppaction://hlinksldjump"/>
            <a:extLst>
              <a:ext uri="{FF2B5EF4-FFF2-40B4-BE49-F238E27FC236}">
                <a16:creationId xmlns:a16="http://schemas.microsoft.com/office/drawing/2014/main" id="{236405E2-1EFA-B64C-87E7-B58BEDA929C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6" y="3231013"/>
            <a:ext cx="341785" cy="341785"/>
          </a:xfrm>
          <a:prstGeom prst="rect">
            <a:avLst/>
          </a:prstGeom>
        </p:spPr>
      </p:pic>
      <p:pic>
        <p:nvPicPr>
          <p:cNvPr id="22" name="Graphic 21" descr="Caret Left with solid fill">
            <a:hlinkClick r:id="rId5" action="ppaction://hlinksldjump"/>
            <a:extLst>
              <a:ext uri="{FF2B5EF4-FFF2-40B4-BE49-F238E27FC236}">
                <a16:creationId xmlns:a16="http://schemas.microsoft.com/office/drawing/2014/main" id="{83765942-771B-A14D-9F1A-1C0C1A9EC1A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6" y="3870327"/>
            <a:ext cx="341785" cy="341785"/>
          </a:xfrm>
          <a:prstGeom prst="rect">
            <a:avLst/>
          </a:prstGeom>
        </p:spPr>
      </p:pic>
      <p:pic>
        <p:nvPicPr>
          <p:cNvPr id="23" name="Graphic 22" descr="Caret Left with solid fill">
            <a:hlinkClick r:id="rId6" action="ppaction://hlinksldjump"/>
            <a:extLst>
              <a:ext uri="{FF2B5EF4-FFF2-40B4-BE49-F238E27FC236}">
                <a16:creationId xmlns:a16="http://schemas.microsoft.com/office/drawing/2014/main" id="{29418DBC-C231-AD4B-A8AF-D873FD6F896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4" y="4497536"/>
            <a:ext cx="341785" cy="341785"/>
          </a:xfrm>
          <a:prstGeom prst="rect">
            <a:avLst/>
          </a:prstGeom>
        </p:spPr>
      </p:pic>
      <p:sp>
        <p:nvSpPr>
          <p:cNvPr id="24" name="TextBox 23">
            <a:hlinkClick r:id="rId9" action="ppaction://hlinksldjump"/>
            <a:extLst>
              <a:ext uri="{FF2B5EF4-FFF2-40B4-BE49-F238E27FC236}">
                <a16:creationId xmlns:a16="http://schemas.microsoft.com/office/drawing/2014/main" id="{1C5E79E1-686F-EB47-9312-1B6C40B5F26B}"/>
              </a:ext>
            </a:extLst>
          </p:cNvPr>
          <p:cNvSpPr txBox="1"/>
          <p:nvPr/>
        </p:nvSpPr>
        <p:spPr>
          <a:xfrm>
            <a:off x="907861" y="503127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VACHERON</a:t>
            </a:r>
          </a:p>
        </p:txBody>
      </p:sp>
      <p:sp>
        <p:nvSpPr>
          <p:cNvPr id="25" name="TextBox 24">
            <a:extLst>
              <a:ext uri="{FF2B5EF4-FFF2-40B4-BE49-F238E27FC236}">
                <a16:creationId xmlns:a16="http://schemas.microsoft.com/office/drawing/2014/main" id="{C5728B33-0FD4-D045-AD43-89E5B36766B2}"/>
              </a:ext>
            </a:extLst>
          </p:cNvPr>
          <p:cNvSpPr txBox="1"/>
          <p:nvPr/>
        </p:nvSpPr>
        <p:spPr>
          <a:xfrm>
            <a:off x="907860" y="5265391"/>
            <a:ext cx="3297398"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LOIRE VALLEY, FRANCE</a:t>
            </a:r>
          </a:p>
        </p:txBody>
      </p:sp>
      <p:pic>
        <p:nvPicPr>
          <p:cNvPr id="26" name="Graphic 25" descr="Caret Left with solid fill">
            <a:hlinkClick r:id="rId9" action="ppaction://hlinksldjump"/>
            <a:extLst>
              <a:ext uri="{FF2B5EF4-FFF2-40B4-BE49-F238E27FC236}">
                <a16:creationId xmlns:a16="http://schemas.microsoft.com/office/drawing/2014/main" id="{D1BA656C-5A5E-5D48-BDD2-8DCB78DAC64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4" y="5083123"/>
            <a:ext cx="341785" cy="341785"/>
          </a:xfrm>
          <a:prstGeom prst="rect">
            <a:avLst/>
          </a:prstGeom>
        </p:spPr>
      </p:pic>
      <p:sp>
        <p:nvSpPr>
          <p:cNvPr id="33" name="Rectangle 32">
            <a:extLst>
              <a:ext uri="{FF2B5EF4-FFF2-40B4-BE49-F238E27FC236}">
                <a16:creationId xmlns:a16="http://schemas.microsoft.com/office/drawing/2014/main" id="{C0C69FAE-143E-9342-91B5-8F88714DCD9E}"/>
              </a:ext>
            </a:extLst>
          </p:cNvPr>
          <p:cNvSpPr/>
          <p:nvPr/>
        </p:nvSpPr>
        <p:spPr>
          <a:xfrm>
            <a:off x="0" y="6860951"/>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A picture containing vegetable&#10;&#10;Description automatically generated">
            <a:extLst>
              <a:ext uri="{FF2B5EF4-FFF2-40B4-BE49-F238E27FC236}">
                <a16:creationId xmlns:a16="http://schemas.microsoft.com/office/drawing/2014/main" id="{725CE69C-8B51-584A-A5FB-CCC4DB1777F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6857968"/>
            <a:ext cx="12191998" cy="6858000"/>
          </a:xfrm>
          <a:prstGeom prst="rect">
            <a:avLst/>
          </a:prstGeom>
        </p:spPr>
      </p:pic>
      <p:sp>
        <p:nvSpPr>
          <p:cNvPr id="43" name="TextBox 42">
            <a:hlinkClick r:id="rId10" action="ppaction://hlinksldjump"/>
            <a:extLst>
              <a:ext uri="{FF2B5EF4-FFF2-40B4-BE49-F238E27FC236}">
                <a16:creationId xmlns:a16="http://schemas.microsoft.com/office/drawing/2014/main" id="{A0277A83-C8B2-714A-9A0D-3972B01385B6}"/>
              </a:ext>
            </a:extLst>
          </p:cNvPr>
          <p:cNvSpPr txBox="1"/>
          <p:nvPr/>
        </p:nvSpPr>
        <p:spPr>
          <a:xfrm>
            <a:off x="907861" y="1262322"/>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44" name="TextBox 43">
            <a:hlinkClick r:id="rId11" action="ppaction://hlinksldjump"/>
            <a:extLst>
              <a:ext uri="{FF2B5EF4-FFF2-40B4-BE49-F238E27FC236}">
                <a16:creationId xmlns:a16="http://schemas.microsoft.com/office/drawing/2014/main" id="{776B4757-BDB2-6647-85FF-5B6B64FD1940}"/>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1765519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descr="A picture containing vegetable&#10;&#10;Description automatically generated">
            <a:extLst>
              <a:ext uri="{FF2B5EF4-FFF2-40B4-BE49-F238E27FC236}">
                <a16:creationId xmlns:a16="http://schemas.microsoft.com/office/drawing/2014/main" id="{E9F0F1B3-0177-834F-B21E-0D2B889236C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0"/>
            <a:ext cx="12191998" cy="6860951"/>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5D5AC30-2FA9-9944-A788-BC331A9D756C}"/>
              </a:ext>
            </a:extLst>
          </p:cNvPr>
          <p:cNvSpPr txBox="1"/>
          <p:nvPr/>
        </p:nvSpPr>
        <p:spPr>
          <a:xfrm>
            <a:off x="5653131" y="4452984"/>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CANTINA RAUSCEDO, PINOT GRIGIO, FRIULI, ITALY</a:t>
            </a:r>
          </a:p>
        </p:txBody>
      </p:sp>
      <p:sp>
        <p:nvSpPr>
          <p:cNvPr id="40" name="TextBox 39">
            <a:extLst>
              <a:ext uri="{FF2B5EF4-FFF2-40B4-BE49-F238E27FC236}">
                <a16:creationId xmlns:a16="http://schemas.microsoft.com/office/drawing/2014/main" id="{CDDEB51A-2BCA-7147-80B8-2010694CDE6B}"/>
              </a:ext>
            </a:extLst>
          </p:cNvPr>
          <p:cNvSpPr txBox="1"/>
          <p:nvPr/>
        </p:nvSpPr>
        <p:spPr>
          <a:xfrm>
            <a:off x="5507008" y="5112906"/>
            <a:ext cx="6298601" cy="830997"/>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STRAW YELLOW WITH COPPERY REFLECTIONS. MIXTURE OF FRUITY PEAR SCENTS AND ALMOND. FULL-BODIED FLAVOUR, SMOOTH, REMINISCENT OF RIPE FRUIT. IDEAL WITH VEGETABLES AND WHITE MEAT.</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41" name="TextBox 40">
            <a:extLst>
              <a:ext uri="{FF2B5EF4-FFF2-40B4-BE49-F238E27FC236}">
                <a16:creationId xmlns:a16="http://schemas.microsoft.com/office/drawing/2014/main" id="{EBE57425-6F45-7449-8DE1-606B5C0DC5FB}"/>
              </a:ext>
            </a:extLst>
          </p:cNvPr>
          <p:cNvSpPr txBox="1"/>
          <p:nvPr/>
        </p:nvSpPr>
        <p:spPr>
          <a:xfrm>
            <a:off x="7683681" y="1002227"/>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$36</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216</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$432</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2" name="Straight Connector 41">
            <a:extLst>
              <a:ext uri="{FF2B5EF4-FFF2-40B4-BE49-F238E27FC236}">
                <a16:creationId xmlns:a16="http://schemas.microsoft.com/office/drawing/2014/main" id="{D1F5A9EC-41C1-DB4A-8B5C-00178B06322E}"/>
              </a:ext>
            </a:extLst>
          </p:cNvPr>
          <p:cNvCxnSpPr>
            <a:cxnSpLocks/>
          </p:cNvCxnSpPr>
          <p:nvPr/>
        </p:nvCxnSpPr>
        <p:spPr>
          <a:xfrm>
            <a:off x="10013772" y="1694209"/>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2026634-4E24-4547-911D-B41308B72601}"/>
              </a:ext>
            </a:extLst>
          </p:cNvPr>
          <p:cNvCxnSpPr>
            <a:cxnSpLocks/>
          </p:cNvCxnSpPr>
          <p:nvPr/>
        </p:nvCxnSpPr>
        <p:spPr>
          <a:xfrm>
            <a:off x="10013772" y="2400791"/>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268" name="Picture 4" descr="Cantina Rauscedo Sauvignon | Vivino">
            <a:extLst>
              <a:ext uri="{FF2B5EF4-FFF2-40B4-BE49-F238E27FC236}">
                <a16:creationId xmlns:a16="http://schemas.microsoft.com/office/drawing/2014/main" id="{0BD835A1-1A34-B742-8A4D-56B32B0A53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5987" y="914278"/>
            <a:ext cx="880619" cy="332832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descr="A picture containing vegetable&#10;&#10;Description automatically generated">
            <a:extLst>
              <a:ext uri="{FF2B5EF4-FFF2-40B4-BE49-F238E27FC236}">
                <a16:creationId xmlns:a16="http://schemas.microsoft.com/office/drawing/2014/main" id="{EFF0CBC6-006C-B443-A90E-A3B895328A1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064"/>
            <a:ext cx="12191998" cy="6860951"/>
          </a:xfrm>
          <a:prstGeom prst="rect">
            <a:avLst/>
          </a:prstGeom>
        </p:spPr>
      </p:pic>
      <p:sp>
        <p:nvSpPr>
          <p:cNvPr id="94" name="Rectangle 93">
            <a:extLst>
              <a:ext uri="{FF2B5EF4-FFF2-40B4-BE49-F238E27FC236}">
                <a16:creationId xmlns:a16="http://schemas.microsoft.com/office/drawing/2014/main" id="{49F577A8-7A71-F04F-8C62-9140DF1600CB}"/>
              </a:ext>
            </a:extLst>
          </p:cNvPr>
          <p:cNvSpPr/>
          <p:nvPr/>
        </p:nvSpPr>
        <p:spPr>
          <a:xfrm>
            <a:off x="0" y="6843739"/>
            <a:ext cx="5120640" cy="6875212"/>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A36A8AB1-9CEE-2641-B817-D89321CC4EE5}"/>
              </a:ext>
            </a:extLst>
          </p:cNvPr>
          <p:cNvSpPr txBox="1"/>
          <p:nvPr/>
        </p:nvSpPr>
        <p:spPr>
          <a:xfrm>
            <a:off x="907865" y="1985296"/>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36" name="Straight Connector 35">
            <a:extLst>
              <a:ext uri="{FF2B5EF4-FFF2-40B4-BE49-F238E27FC236}">
                <a16:creationId xmlns:a16="http://schemas.microsoft.com/office/drawing/2014/main" id="{A58AB381-C9E8-504A-9CC1-1BC6D2C5495F}"/>
              </a:ext>
            </a:extLst>
          </p:cNvPr>
          <p:cNvCxnSpPr>
            <a:cxnSpLocks/>
          </p:cNvCxnSpPr>
          <p:nvPr/>
        </p:nvCxnSpPr>
        <p:spPr>
          <a:xfrm>
            <a:off x="907865" y="2449282"/>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hlinkClick r:id="rId4" action="ppaction://hlinksldjump"/>
            <a:extLst>
              <a:ext uri="{FF2B5EF4-FFF2-40B4-BE49-F238E27FC236}">
                <a16:creationId xmlns:a16="http://schemas.microsoft.com/office/drawing/2014/main" id="{989297B5-DF92-4848-A0D2-B4B482156BDE}"/>
              </a:ext>
            </a:extLst>
          </p:cNvPr>
          <p:cNvSpPr txBox="1"/>
          <p:nvPr/>
        </p:nvSpPr>
        <p:spPr>
          <a:xfrm>
            <a:off x="907864" y="2516103"/>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CANTINA RAUSCEDO</a:t>
            </a:r>
          </a:p>
        </p:txBody>
      </p:sp>
      <p:cxnSp>
        <p:nvCxnSpPr>
          <p:cNvPr id="44" name="Straight Connector 43">
            <a:extLst>
              <a:ext uri="{FF2B5EF4-FFF2-40B4-BE49-F238E27FC236}">
                <a16:creationId xmlns:a16="http://schemas.microsoft.com/office/drawing/2014/main" id="{B6E3881A-6DBA-6B4B-971B-3A573A82540E}"/>
              </a:ext>
            </a:extLst>
          </p:cNvPr>
          <p:cNvCxnSpPr>
            <a:cxnSpLocks/>
          </p:cNvCxnSpPr>
          <p:nvPr/>
        </p:nvCxnSpPr>
        <p:spPr>
          <a:xfrm>
            <a:off x="907862" y="3064330"/>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hlinkClick r:id="rId5" action="ppaction://hlinksldjump"/>
            <a:extLst>
              <a:ext uri="{FF2B5EF4-FFF2-40B4-BE49-F238E27FC236}">
                <a16:creationId xmlns:a16="http://schemas.microsoft.com/office/drawing/2014/main" id="{AF34E265-6DA2-1545-8108-5EAB7E71105B}"/>
              </a:ext>
            </a:extLst>
          </p:cNvPr>
          <p:cNvSpPr txBox="1"/>
          <p:nvPr/>
        </p:nvSpPr>
        <p:spPr>
          <a:xfrm>
            <a:off x="907862" y="3160476"/>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ST. FRANCIS</a:t>
            </a:r>
          </a:p>
        </p:txBody>
      </p:sp>
      <p:cxnSp>
        <p:nvCxnSpPr>
          <p:cNvPr id="46" name="Straight Connector 45">
            <a:extLst>
              <a:ext uri="{FF2B5EF4-FFF2-40B4-BE49-F238E27FC236}">
                <a16:creationId xmlns:a16="http://schemas.microsoft.com/office/drawing/2014/main" id="{B3FF8780-77CB-0B47-B6BD-C06A1C67A439}"/>
              </a:ext>
            </a:extLst>
          </p:cNvPr>
          <p:cNvCxnSpPr>
            <a:cxnSpLocks/>
          </p:cNvCxnSpPr>
          <p:nvPr/>
        </p:nvCxnSpPr>
        <p:spPr>
          <a:xfrm>
            <a:off x="907861" y="3714536"/>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hlinkClick r:id="rId6" action="ppaction://hlinksldjump"/>
            <a:extLst>
              <a:ext uri="{FF2B5EF4-FFF2-40B4-BE49-F238E27FC236}">
                <a16:creationId xmlns:a16="http://schemas.microsoft.com/office/drawing/2014/main" id="{534120E8-CE2D-E146-BB29-B0051AB2FDC0}"/>
              </a:ext>
            </a:extLst>
          </p:cNvPr>
          <p:cNvSpPr txBox="1"/>
          <p:nvPr/>
        </p:nvSpPr>
        <p:spPr>
          <a:xfrm>
            <a:off x="907861" y="3806136"/>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STAETE LANDT</a:t>
            </a:r>
          </a:p>
        </p:txBody>
      </p:sp>
      <p:cxnSp>
        <p:nvCxnSpPr>
          <p:cNvPr id="48" name="Straight Connector 47">
            <a:extLst>
              <a:ext uri="{FF2B5EF4-FFF2-40B4-BE49-F238E27FC236}">
                <a16:creationId xmlns:a16="http://schemas.microsoft.com/office/drawing/2014/main" id="{38B1A672-6649-B145-8712-732EC0AF9EC9}"/>
              </a:ext>
            </a:extLst>
          </p:cNvPr>
          <p:cNvCxnSpPr>
            <a:cxnSpLocks/>
          </p:cNvCxnSpPr>
          <p:nvPr/>
        </p:nvCxnSpPr>
        <p:spPr>
          <a:xfrm>
            <a:off x="907861" y="4348598"/>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hlinkClick r:id="rId7" action="ppaction://hlinksldjump"/>
            <a:extLst>
              <a:ext uri="{FF2B5EF4-FFF2-40B4-BE49-F238E27FC236}">
                <a16:creationId xmlns:a16="http://schemas.microsoft.com/office/drawing/2014/main" id="{1A7FD03C-5B08-6D4C-BA48-EDE335CC340E}"/>
              </a:ext>
            </a:extLst>
          </p:cNvPr>
          <p:cNvSpPr txBox="1"/>
          <p:nvPr/>
        </p:nvSpPr>
        <p:spPr>
          <a:xfrm>
            <a:off x="907861" y="4435171"/>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ELK COVE</a:t>
            </a:r>
          </a:p>
        </p:txBody>
      </p:sp>
      <p:sp>
        <p:nvSpPr>
          <p:cNvPr id="50" name="TextBox 49">
            <a:extLst>
              <a:ext uri="{FF2B5EF4-FFF2-40B4-BE49-F238E27FC236}">
                <a16:creationId xmlns:a16="http://schemas.microsoft.com/office/drawing/2014/main" id="{DFF0ECE1-A796-FC45-91DA-D3E27E29D964}"/>
              </a:ext>
            </a:extLst>
          </p:cNvPr>
          <p:cNvSpPr txBox="1"/>
          <p:nvPr/>
        </p:nvSpPr>
        <p:spPr>
          <a:xfrm>
            <a:off x="907862" y="274548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FRIULI, ITALY</a:t>
            </a:r>
          </a:p>
        </p:txBody>
      </p:sp>
      <p:sp>
        <p:nvSpPr>
          <p:cNvPr id="51" name="TextBox 50">
            <a:extLst>
              <a:ext uri="{FF2B5EF4-FFF2-40B4-BE49-F238E27FC236}">
                <a16:creationId xmlns:a16="http://schemas.microsoft.com/office/drawing/2014/main" id="{331657EA-F29F-5849-A7FE-EC0724901DFF}"/>
              </a:ext>
            </a:extLst>
          </p:cNvPr>
          <p:cNvSpPr txBox="1"/>
          <p:nvPr/>
        </p:nvSpPr>
        <p:spPr>
          <a:xfrm>
            <a:off x="907861" y="3399936"/>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52" name="TextBox 51">
            <a:extLst>
              <a:ext uri="{FF2B5EF4-FFF2-40B4-BE49-F238E27FC236}">
                <a16:creationId xmlns:a16="http://schemas.microsoft.com/office/drawing/2014/main" id="{CE0F57A9-E9B4-0B4F-8A36-FB9B78C36064}"/>
              </a:ext>
            </a:extLst>
          </p:cNvPr>
          <p:cNvSpPr txBox="1"/>
          <p:nvPr/>
        </p:nvSpPr>
        <p:spPr>
          <a:xfrm>
            <a:off x="907861" y="404563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MARLBOROUGH, NZ</a:t>
            </a:r>
          </a:p>
        </p:txBody>
      </p:sp>
      <p:sp>
        <p:nvSpPr>
          <p:cNvPr id="53" name="TextBox 52">
            <a:extLst>
              <a:ext uri="{FF2B5EF4-FFF2-40B4-BE49-F238E27FC236}">
                <a16:creationId xmlns:a16="http://schemas.microsoft.com/office/drawing/2014/main" id="{9AF9BFB2-A073-B74C-B5C3-3BCB9653130A}"/>
              </a:ext>
            </a:extLst>
          </p:cNvPr>
          <p:cNvSpPr txBox="1"/>
          <p:nvPr/>
        </p:nvSpPr>
        <p:spPr>
          <a:xfrm>
            <a:off x="907861" y="466393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OREGON, USA</a:t>
            </a:r>
          </a:p>
        </p:txBody>
      </p:sp>
      <p:cxnSp>
        <p:nvCxnSpPr>
          <p:cNvPr id="54" name="Straight Connector 53">
            <a:extLst>
              <a:ext uri="{FF2B5EF4-FFF2-40B4-BE49-F238E27FC236}">
                <a16:creationId xmlns:a16="http://schemas.microsoft.com/office/drawing/2014/main" id="{FFFEB11A-CA14-5943-AEE2-35949B90CD24}"/>
              </a:ext>
            </a:extLst>
          </p:cNvPr>
          <p:cNvCxnSpPr>
            <a:cxnSpLocks/>
          </p:cNvCxnSpPr>
          <p:nvPr/>
        </p:nvCxnSpPr>
        <p:spPr>
          <a:xfrm>
            <a:off x="907861" y="4974136"/>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5" name="Graphic 54" descr="Caret Left with solid fill">
            <a:hlinkClick r:id="rId4" action="ppaction://hlinksldjump"/>
            <a:extLst>
              <a:ext uri="{FF2B5EF4-FFF2-40B4-BE49-F238E27FC236}">
                <a16:creationId xmlns:a16="http://schemas.microsoft.com/office/drawing/2014/main" id="{1F668034-443C-1341-A62E-2CBA030E3C3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2572541"/>
            <a:ext cx="341785" cy="341785"/>
          </a:xfrm>
          <a:prstGeom prst="rect">
            <a:avLst/>
          </a:prstGeom>
        </p:spPr>
      </p:pic>
      <p:pic>
        <p:nvPicPr>
          <p:cNvPr id="56" name="Graphic 55" descr="Caret Left with solid fill">
            <a:hlinkClick r:id="rId5" action="ppaction://hlinksldjump"/>
            <a:extLst>
              <a:ext uri="{FF2B5EF4-FFF2-40B4-BE49-F238E27FC236}">
                <a16:creationId xmlns:a16="http://schemas.microsoft.com/office/drawing/2014/main" id="{10A1347B-2B27-9246-B1DB-ECDF22612BC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3231013"/>
            <a:ext cx="341785" cy="341785"/>
          </a:xfrm>
          <a:prstGeom prst="rect">
            <a:avLst/>
          </a:prstGeom>
        </p:spPr>
      </p:pic>
      <p:pic>
        <p:nvPicPr>
          <p:cNvPr id="57" name="Graphic 56" descr="Caret Left with solid fill">
            <a:hlinkClick r:id="rId6" action="ppaction://hlinksldjump"/>
            <a:extLst>
              <a:ext uri="{FF2B5EF4-FFF2-40B4-BE49-F238E27FC236}">
                <a16:creationId xmlns:a16="http://schemas.microsoft.com/office/drawing/2014/main" id="{EA107B0C-3C2E-A44E-B39A-15DA17C0620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3870327"/>
            <a:ext cx="341785" cy="341785"/>
          </a:xfrm>
          <a:prstGeom prst="rect">
            <a:avLst/>
          </a:prstGeom>
        </p:spPr>
      </p:pic>
      <p:pic>
        <p:nvPicPr>
          <p:cNvPr id="58" name="Graphic 57" descr="Caret Left with solid fill">
            <a:hlinkClick r:id="rId7" action="ppaction://hlinksldjump"/>
            <a:extLst>
              <a:ext uri="{FF2B5EF4-FFF2-40B4-BE49-F238E27FC236}">
                <a16:creationId xmlns:a16="http://schemas.microsoft.com/office/drawing/2014/main" id="{971ADA69-E8DD-B245-83E1-140163352C2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4" y="4497536"/>
            <a:ext cx="341785" cy="341785"/>
          </a:xfrm>
          <a:prstGeom prst="rect">
            <a:avLst/>
          </a:prstGeom>
        </p:spPr>
      </p:pic>
      <p:sp>
        <p:nvSpPr>
          <p:cNvPr id="59" name="TextBox 58">
            <a:hlinkClick r:id="rId10" action="ppaction://hlinksldjump"/>
            <a:extLst>
              <a:ext uri="{FF2B5EF4-FFF2-40B4-BE49-F238E27FC236}">
                <a16:creationId xmlns:a16="http://schemas.microsoft.com/office/drawing/2014/main" id="{3A036BC5-42DE-0444-80AF-0D40B96BCD1C}"/>
              </a:ext>
            </a:extLst>
          </p:cNvPr>
          <p:cNvSpPr txBox="1"/>
          <p:nvPr/>
        </p:nvSpPr>
        <p:spPr>
          <a:xfrm>
            <a:off x="907861" y="503127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VACHERON</a:t>
            </a:r>
          </a:p>
        </p:txBody>
      </p:sp>
      <p:sp>
        <p:nvSpPr>
          <p:cNvPr id="60" name="TextBox 59">
            <a:extLst>
              <a:ext uri="{FF2B5EF4-FFF2-40B4-BE49-F238E27FC236}">
                <a16:creationId xmlns:a16="http://schemas.microsoft.com/office/drawing/2014/main" id="{F81B7308-F248-854F-9D9E-5FD61ABA98DF}"/>
              </a:ext>
            </a:extLst>
          </p:cNvPr>
          <p:cNvSpPr txBox="1"/>
          <p:nvPr/>
        </p:nvSpPr>
        <p:spPr>
          <a:xfrm>
            <a:off x="907860" y="5265391"/>
            <a:ext cx="3297398"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LOIRE VALLEY, FRANCE</a:t>
            </a:r>
          </a:p>
        </p:txBody>
      </p:sp>
      <p:pic>
        <p:nvPicPr>
          <p:cNvPr id="61" name="Graphic 60" descr="Caret Left with solid fill">
            <a:hlinkClick r:id="rId10" action="ppaction://hlinksldjump"/>
            <a:extLst>
              <a:ext uri="{FF2B5EF4-FFF2-40B4-BE49-F238E27FC236}">
                <a16:creationId xmlns:a16="http://schemas.microsoft.com/office/drawing/2014/main" id="{1BF03403-D742-B648-A51F-91105AE3598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4" y="5083123"/>
            <a:ext cx="341785" cy="341785"/>
          </a:xfrm>
          <a:prstGeom prst="rect">
            <a:avLst/>
          </a:prstGeom>
        </p:spPr>
      </p:pic>
      <p:sp>
        <p:nvSpPr>
          <p:cNvPr id="62" name="TextBox 61">
            <a:hlinkClick r:id="rId11" action="ppaction://hlinksldjump"/>
            <a:extLst>
              <a:ext uri="{FF2B5EF4-FFF2-40B4-BE49-F238E27FC236}">
                <a16:creationId xmlns:a16="http://schemas.microsoft.com/office/drawing/2014/main" id="{0913CBF9-C0A1-054B-92A5-7595F2902C4A}"/>
              </a:ext>
            </a:extLst>
          </p:cNvPr>
          <p:cNvSpPr txBox="1"/>
          <p:nvPr/>
        </p:nvSpPr>
        <p:spPr>
          <a:xfrm>
            <a:off x="907861" y="1262322"/>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63" name="TextBox 62">
            <a:hlinkClick r:id="rId12" action="ppaction://hlinksldjump"/>
            <a:extLst>
              <a:ext uri="{FF2B5EF4-FFF2-40B4-BE49-F238E27FC236}">
                <a16:creationId xmlns:a16="http://schemas.microsoft.com/office/drawing/2014/main" id="{F302586A-3E67-A949-8EE2-B88D5195ADCB}"/>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934412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n object&#10;&#10;Description automatically generated with low confidence">
            <a:extLst>
              <a:ext uri="{FF2B5EF4-FFF2-40B4-BE49-F238E27FC236}">
                <a16:creationId xmlns:a16="http://schemas.microsoft.com/office/drawing/2014/main" id="{7DC48600-1008-CA46-BBEB-7B80B4A65A5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925902"/>
          </a:xfrm>
          <a:prstGeom prst="rect">
            <a:avLst/>
          </a:prstGeom>
        </p:spPr>
      </p:pic>
      <p:pic>
        <p:nvPicPr>
          <p:cNvPr id="12" name="Picture 11" descr="Logo&#10;&#10;Description automatically generated">
            <a:extLst>
              <a:ext uri="{FF2B5EF4-FFF2-40B4-BE49-F238E27FC236}">
                <a16:creationId xmlns:a16="http://schemas.microsoft.com/office/drawing/2014/main" id="{348FBEF9-D3F5-B04A-A4C0-3860AA882C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16074" y="290042"/>
            <a:ext cx="647700" cy="821028"/>
          </a:xfrm>
          <a:prstGeom prst="rect">
            <a:avLst/>
          </a:prstGeom>
        </p:spPr>
      </p:pic>
      <p:pic>
        <p:nvPicPr>
          <p:cNvPr id="22" name="Graphic 21" descr="Caret Left with solid fill">
            <a:hlinkClick r:id="" action="ppaction://hlinkshowjump?jump=nextslide"/>
            <a:extLst>
              <a:ext uri="{FF2B5EF4-FFF2-40B4-BE49-F238E27FC236}">
                <a16:creationId xmlns:a16="http://schemas.microsoft.com/office/drawing/2014/main" id="{BE6E1860-ACCE-6947-AB9D-480D2B8A1DD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11017938" y="4095800"/>
            <a:ext cx="438443" cy="438443"/>
          </a:xfrm>
          <a:prstGeom prst="rect">
            <a:avLst/>
          </a:prstGeom>
        </p:spPr>
      </p:pic>
      <p:pic>
        <p:nvPicPr>
          <p:cNvPr id="23" name="Graphic 22" descr="Caret Left with solid fill">
            <a:hlinkClick r:id="" action="ppaction://hlinkshowjump?jump=previousslide"/>
            <a:extLst>
              <a:ext uri="{FF2B5EF4-FFF2-40B4-BE49-F238E27FC236}">
                <a16:creationId xmlns:a16="http://schemas.microsoft.com/office/drawing/2014/main" id="{6213E24F-E8F0-7847-9761-2D354160016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5619" y="4095800"/>
            <a:ext cx="438443" cy="438443"/>
          </a:xfrm>
          <a:prstGeom prst="rect">
            <a:avLst/>
          </a:prstGeom>
        </p:spPr>
      </p:pic>
      <p:sp>
        <p:nvSpPr>
          <p:cNvPr id="16" name="!!start">
            <a:hlinkClick r:id="" action="ppaction://hlinkshowjump?jump=firstslide"/>
            <a:extLst>
              <a:ext uri="{FF2B5EF4-FFF2-40B4-BE49-F238E27FC236}">
                <a16:creationId xmlns:a16="http://schemas.microsoft.com/office/drawing/2014/main" id="{58FF74BF-743E-9749-8107-50B588918AF6}"/>
              </a:ext>
            </a:extLst>
          </p:cNvPr>
          <p:cNvSpPr/>
          <p:nvPr/>
        </p:nvSpPr>
        <p:spPr>
          <a:xfrm>
            <a:off x="5930505" y="5284922"/>
            <a:ext cx="108000" cy="1080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end">
            <a:hlinkClick r:id="rId6" action="ppaction://hlinksldjump"/>
            <a:extLst>
              <a:ext uri="{FF2B5EF4-FFF2-40B4-BE49-F238E27FC236}">
                <a16:creationId xmlns:a16="http://schemas.microsoft.com/office/drawing/2014/main" id="{C6FC1861-67D7-AC4B-B26A-EE2185C45CBE}"/>
              </a:ext>
            </a:extLst>
          </p:cNvPr>
          <p:cNvSpPr/>
          <p:nvPr/>
        </p:nvSpPr>
        <p:spPr>
          <a:xfrm>
            <a:off x="6155138" y="5284922"/>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close up of an object&#10;&#10;Description automatically generated with low confidence">
            <a:extLst>
              <a:ext uri="{FF2B5EF4-FFF2-40B4-BE49-F238E27FC236}">
                <a16:creationId xmlns:a16="http://schemas.microsoft.com/office/drawing/2014/main" id="{A65ED62E-5DB7-EB4B-810B-9F3C69945F1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5902"/>
            <a:ext cx="12192000" cy="6925902"/>
          </a:xfrm>
          <a:prstGeom prst="rect">
            <a:avLst/>
          </a:prstGeom>
        </p:spPr>
      </p:pic>
      <p:pic>
        <p:nvPicPr>
          <p:cNvPr id="24" name="Picture 23" descr="A close up of an object&#10;&#10;Description automatically generated with low confidence">
            <a:extLst>
              <a:ext uri="{FF2B5EF4-FFF2-40B4-BE49-F238E27FC236}">
                <a16:creationId xmlns:a16="http://schemas.microsoft.com/office/drawing/2014/main" id="{812CBF98-0A7A-0F43-B292-B52EFC7CC57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4240"/>
            <a:ext cx="12192000" cy="6925902"/>
          </a:xfrm>
          <a:prstGeom prst="rect">
            <a:avLst/>
          </a:prstGeom>
        </p:spPr>
      </p:pic>
      <p:grpSp>
        <p:nvGrpSpPr>
          <p:cNvPr id="25" name="Group 24">
            <a:extLst>
              <a:ext uri="{FF2B5EF4-FFF2-40B4-BE49-F238E27FC236}">
                <a16:creationId xmlns:a16="http://schemas.microsoft.com/office/drawing/2014/main" id="{C739655F-DAD4-BF49-8D45-718FD3146513}"/>
              </a:ext>
            </a:extLst>
          </p:cNvPr>
          <p:cNvGrpSpPr/>
          <p:nvPr/>
        </p:nvGrpSpPr>
        <p:grpSpPr>
          <a:xfrm>
            <a:off x="1235825" y="3429000"/>
            <a:ext cx="23383587" cy="1712899"/>
            <a:chOff x="-6925824" y="2922101"/>
            <a:chExt cx="23383587" cy="1712899"/>
          </a:xfrm>
        </p:grpSpPr>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4B1D0A3F-E71B-B345-817B-C27C6FADA9D0}"/>
                    </a:ext>
                  </a:extLst>
                </p:cNvPr>
                <p:cNvGraphicFramePr>
                  <a:graphicFrameLocks noChangeAspect="1"/>
                </p:cNvGraphicFramePr>
                <p:nvPr>
                  <p:extLst>
                    <p:ext uri="{D42A27DB-BD31-4B8C-83A1-F6EECF244321}">
                      <p14:modId xmlns:p14="http://schemas.microsoft.com/office/powerpoint/2010/main" val="1550883002"/>
                    </p:ext>
                  </p:extLst>
                </p:nvPr>
              </p:nvGraphicFramePr>
              <p:xfrm>
                <a:off x="-6925824" y="2922101"/>
                <a:ext cx="3048000" cy="1712899"/>
              </p:xfrm>
              <a:graphic>
                <a:graphicData uri="http://schemas.microsoft.com/office/powerpoint/2016/slidezoom">
                  <pslz:sldZm>
                    <pslz:sldZmObj sldId="257" cId="2186161475">
                      <pslz:zmPr id="{2F722752-A2CC-D741-9C4F-52E3B7439C7A}" imageType="cover" transitionDur="1000">
                        <p166:blipFill xmlns:p166="http://schemas.microsoft.com/office/powerpoint/2016/6/main">
                          <a:blip r:embed="rId7">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6" name="Slide Zoom 25">
                  <a:hlinkClick r:id="rId8" action="ppaction://hlinksldjump"/>
                  <a:extLst>
                    <a:ext uri="{FF2B5EF4-FFF2-40B4-BE49-F238E27FC236}">
                      <a16:creationId xmlns:a16="http://schemas.microsoft.com/office/drawing/2014/main" id="{4B1D0A3F-E71B-B345-817B-C27C6FADA9D0}"/>
                    </a:ext>
                  </a:extLst>
                </p:cNvPr>
                <p:cNvPicPr>
                  <a:picLocks noGrp="1" noRot="1" noChangeAspect="1" noMove="1" noResize="1" noEditPoints="1" noAdjustHandles="1" noChangeArrowheads="1" noChangeShapeType="1"/>
                </p:cNvPicPr>
                <p:nvPr/>
              </p:nvPicPr>
              <p:blipFill>
                <a:blip r:embed="rId9"/>
                <a:stretch>
                  <a:fillRect/>
                </a:stretch>
              </p:blipFill>
              <p:spPr>
                <a:xfrm>
                  <a:off x="1235825" y="3429000"/>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7DB311CA-6958-674C-9955-00CCCE683C2A}"/>
                    </a:ext>
                  </a:extLst>
                </p:cNvPr>
                <p:cNvGraphicFramePr>
                  <a:graphicFrameLocks noChangeAspect="1"/>
                </p:cNvGraphicFramePr>
                <p:nvPr>
                  <p:extLst>
                    <p:ext uri="{D42A27DB-BD31-4B8C-83A1-F6EECF244321}">
                      <p14:modId xmlns:p14="http://schemas.microsoft.com/office/powerpoint/2010/main" val="186841508"/>
                    </p:ext>
                  </p:extLst>
                </p:nvPr>
              </p:nvGraphicFramePr>
              <p:xfrm>
                <a:off x="-3536560" y="2922101"/>
                <a:ext cx="3048000" cy="1712899"/>
              </p:xfrm>
              <a:graphic>
                <a:graphicData uri="http://schemas.microsoft.com/office/powerpoint/2016/slidezoom">
                  <pslz:sldZm>
                    <pslz:sldZmObj sldId="258" cId="1541323302">
                      <pslz:zmPr id="{9F4CDD44-D8C1-8547-AFF7-21AC9F1D066B}" imageType="cover" transitionDur="1000">
                        <p166:blipFill xmlns:p166="http://schemas.microsoft.com/office/powerpoint/2016/6/main">
                          <a:blip r:embed="rId10">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7" name="Slide Zoom 26">
                  <a:hlinkClick r:id="rId11" action="ppaction://hlinksldjump"/>
                  <a:extLst>
                    <a:ext uri="{FF2B5EF4-FFF2-40B4-BE49-F238E27FC236}">
                      <a16:creationId xmlns:a16="http://schemas.microsoft.com/office/drawing/2014/main" id="{7DB311CA-6958-674C-9955-00CCCE683C2A}"/>
                    </a:ext>
                  </a:extLst>
                </p:cNvPr>
                <p:cNvPicPr>
                  <a:picLocks noGrp="1" noRot="1" noChangeAspect="1" noMove="1" noResize="1" noEditPoints="1" noAdjustHandles="1" noChangeArrowheads="1" noChangeShapeType="1"/>
                </p:cNvPicPr>
                <p:nvPr/>
              </p:nvPicPr>
              <p:blipFill>
                <a:blip r:embed="rId12"/>
                <a:stretch>
                  <a:fillRect/>
                </a:stretch>
              </p:blipFill>
              <p:spPr>
                <a:xfrm>
                  <a:off x="4625089" y="3429000"/>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655A7F7A-D2C2-F042-885B-E45415AE59E2}"/>
                    </a:ext>
                  </a:extLst>
                </p:cNvPr>
                <p:cNvGraphicFramePr>
                  <a:graphicFrameLocks noChangeAspect="1"/>
                </p:cNvGraphicFramePr>
                <p:nvPr>
                  <p:extLst>
                    <p:ext uri="{D42A27DB-BD31-4B8C-83A1-F6EECF244321}">
                      <p14:modId xmlns:p14="http://schemas.microsoft.com/office/powerpoint/2010/main" val="918100819"/>
                    </p:ext>
                  </p:extLst>
                </p:nvPr>
              </p:nvGraphicFramePr>
              <p:xfrm>
                <a:off x="-147296" y="2922101"/>
                <a:ext cx="3048000" cy="1712899"/>
              </p:xfrm>
              <a:graphic>
                <a:graphicData uri="http://schemas.microsoft.com/office/powerpoint/2016/slidezoom">
                  <pslz:sldZm>
                    <pslz:sldZmObj sldId="259" cId="2845224378">
                      <pslz:zmPr id="{D4E91D1C-BE77-AC42-B5B5-CAA0EE72E025}" imageType="cover" transitionDur="1000">
                        <p166:blipFill xmlns:p166="http://schemas.microsoft.com/office/powerpoint/2016/6/main">
                          <a:blip r:embed="rId13">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8" name="Slide Zoom 27">
                  <a:hlinkClick r:id="rId14" action="ppaction://hlinksldjump"/>
                  <a:extLst>
                    <a:ext uri="{FF2B5EF4-FFF2-40B4-BE49-F238E27FC236}">
                      <a16:creationId xmlns:a16="http://schemas.microsoft.com/office/drawing/2014/main" id="{655A7F7A-D2C2-F042-885B-E45415AE59E2}"/>
                    </a:ext>
                  </a:extLst>
                </p:cNvPr>
                <p:cNvPicPr>
                  <a:picLocks noGrp="1" noRot="1" noChangeAspect="1" noMove="1" noResize="1" noEditPoints="1" noAdjustHandles="1" noChangeArrowheads="1" noChangeShapeType="1"/>
                </p:cNvPicPr>
                <p:nvPr/>
              </p:nvPicPr>
              <p:blipFill>
                <a:blip r:embed="rId15"/>
                <a:stretch>
                  <a:fillRect/>
                </a:stretch>
              </p:blipFill>
              <p:spPr>
                <a:xfrm>
                  <a:off x="8014353" y="3429000"/>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440320CD-1339-5C48-8EB7-E834D4701A6C}"/>
                    </a:ext>
                  </a:extLst>
                </p:cNvPr>
                <p:cNvGraphicFramePr>
                  <a:graphicFrameLocks noChangeAspect="1"/>
                </p:cNvGraphicFramePr>
                <p:nvPr>
                  <p:extLst>
                    <p:ext uri="{D42A27DB-BD31-4B8C-83A1-F6EECF244321}">
                      <p14:modId xmlns:p14="http://schemas.microsoft.com/office/powerpoint/2010/main" val="263106497"/>
                    </p:ext>
                  </p:extLst>
                </p:nvPr>
              </p:nvGraphicFramePr>
              <p:xfrm>
                <a:off x="3241969" y="2922101"/>
                <a:ext cx="3048000" cy="1712899"/>
              </p:xfrm>
              <a:graphic>
                <a:graphicData uri="http://schemas.microsoft.com/office/powerpoint/2016/slidezoom">
                  <pslz:sldZm>
                    <pslz:sldZmObj sldId="260" cId="4097857740">
                      <pslz:zmPr id="{9ED49E77-707E-8440-8332-189D646F2C4E}" imageType="cover" transitionDur="1000">
                        <p166:blipFill xmlns:p166="http://schemas.microsoft.com/office/powerpoint/2016/6/main">
                          <a:blip r:embed="rId16">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9" name="Slide Zoom 28">
                  <a:hlinkClick r:id="rId17" action="ppaction://hlinksldjump"/>
                  <a:extLst>
                    <a:ext uri="{FF2B5EF4-FFF2-40B4-BE49-F238E27FC236}">
                      <a16:creationId xmlns:a16="http://schemas.microsoft.com/office/drawing/2014/main" id="{440320CD-1339-5C48-8EB7-E834D4701A6C}"/>
                    </a:ext>
                  </a:extLst>
                </p:cNvPr>
                <p:cNvPicPr>
                  <a:picLocks noGrp="1" noRot="1" noChangeAspect="1" noMove="1" noResize="1" noEditPoints="1" noAdjustHandles="1" noChangeArrowheads="1" noChangeShapeType="1"/>
                </p:cNvPicPr>
                <p:nvPr/>
              </p:nvPicPr>
              <p:blipFill>
                <a:blip r:embed="rId18"/>
                <a:stretch>
                  <a:fillRect/>
                </a:stretch>
              </p:blipFill>
              <p:spPr>
                <a:xfrm>
                  <a:off x="11403618" y="3429000"/>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BB45600C-2C3C-824B-B443-1276E5B82913}"/>
                    </a:ext>
                  </a:extLst>
                </p:cNvPr>
                <p:cNvGraphicFramePr>
                  <a:graphicFrameLocks noChangeAspect="1"/>
                </p:cNvGraphicFramePr>
                <p:nvPr>
                  <p:extLst>
                    <p:ext uri="{D42A27DB-BD31-4B8C-83A1-F6EECF244321}">
                      <p14:modId xmlns:p14="http://schemas.microsoft.com/office/powerpoint/2010/main" val="1773540777"/>
                    </p:ext>
                  </p:extLst>
                </p:nvPr>
              </p:nvGraphicFramePr>
              <p:xfrm>
                <a:off x="6631234" y="2922101"/>
                <a:ext cx="3048000" cy="1712899"/>
              </p:xfrm>
              <a:graphic>
                <a:graphicData uri="http://schemas.microsoft.com/office/powerpoint/2016/slidezoom">
                  <pslz:sldZm>
                    <pslz:sldZmObj sldId="287" cId="2778443149">
                      <pslz:zmPr id="{8E97C68A-A938-7A44-9E08-A96A7CB9DE5F}" imageType="cover" transitionDur="1000">
                        <p166:blipFill xmlns:p166="http://schemas.microsoft.com/office/powerpoint/2016/6/main">
                          <a:blip r:embed="rId19">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0" name="Slide Zoom 29">
                  <a:hlinkClick r:id="rId20" action="ppaction://hlinksldjump"/>
                  <a:extLst>
                    <a:ext uri="{FF2B5EF4-FFF2-40B4-BE49-F238E27FC236}">
                      <a16:creationId xmlns:a16="http://schemas.microsoft.com/office/drawing/2014/main" id="{BB45600C-2C3C-824B-B443-1276E5B82913}"/>
                    </a:ext>
                  </a:extLst>
                </p:cNvPr>
                <p:cNvPicPr>
                  <a:picLocks noGrp="1" noRot="1" noChangeAspect="1" noMove="1" noResize="1" noEditPoints="1" noAdjustHandles="1" noChangeArrowheads="1" noChangeShapeType="1"/>
                </p:cNvPicPr>
                <p:nvPr/>
              </p:nvPicPr>
              <p:blipFill>
                <a:blip r:embed="rId21"/>
                <a:stretch>
                  <a:fillRect/>
                </a:stretch>
              </p:blipFill>
              <p:spPr>
                <a:xfrm>
                  <a:off x="14792883" y="3429000"/>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1" name="Slide Zoom 30">
                  <a:extLst>
                    <a:ext uri="{FF2B5EF4-FFF2-40B4-BE49-F238E27FC236}">
                      <a16:creationId xmlns:a16="http://schemas.microsoft.com/office/drawing/2014/main" id="{487D48DB-06C6-B54D-9703-456E3CC5C45E}"/>
                    </a:ext>
                  </a:extLst>
                </p:cNvPr>
                <p:cNvGraphicFramePr>
                  <a:graphicFrameLocks noChangeAspect="1"/>
                </p:cNvGraphicFramePr>
                <p:nvPr>
                  <p:extLst>
                    <p:ext uri="{D42A27DB-BD31-4B8C-83A1-F6EECF244321}">
                      <p14:modId xmlns:p14="http://schemas.microsoft.com/office/powerpoint/2010/main" val="6522029"/>
                    </p:ext>
                  </p:extLst>
                </p:nvPr>
              </p:nvGraphicFramePr>
              <p:xfrm>
                <a:off x="10020499" y="2922101"/>
                <a:ext cx="3048000" cy="1712899"/>
              </p:xfrm>
              <a:graphic>
                <a:graphicData uri="http://schemas.microsoft.com/office/powerpoint/2016/slidezoom">
                  <pslz:sldZm>
                    <pslz:sldZmObj sldId="261" cId="3740126929">
                      <pslz:zmPr id="{7E269E47-D94E-0A49-9027-22579FAF752F}" imageType="cover" transitionDur="1000">
                        <p166:blipFill xmlns:p166="http://schemas.microsoft.com/office/powerpoint/2016/6/main">
                          <a:blip r:embed="rId22">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1" name="Slide Zoom 30">
                  <a:hlinkClick r:id="rId23" action="ppaction://hlinksldjump"/>
                  <a:extLst>
                    <a:ext uri="{FF2B5EF4-FFF2-40B4-BE49-F238E27FC236}">
                      <a16:creationId xmlns:a16="http://schemas.microsoft.com/office/drawing/2014/main" id="{487D48DB-06C6-B54D-9703-456E3CC5C45E}"/>
                    </a:ext>
                  </a:extLst>
                </p:cNvPr>
                <p:cNvPicPr>
                  <a:picLocks noGrp="1" noRot="1" noChangeAspect="1" noMove="1" noResize="1" noEditPoints="1" noAdjustHandles="1" noChangeArrowheads="1" noChangeShapeType="1"/>
                </p:cNvPicPr>
                <p:nvPr/>
              </p:nvPicPr>
              <p:blipFill>
                <a:blip r:embed="rId24"/>
                <a:stretch>
                  <a:fillRect/>
                </a:stretch>
              </p:blipFill>
              <p:spPr>
                <a:xfrm>
                  <a:off x="18182148" y="3429000"/>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91A32184-3DF8-4843-86CC-922743065DEC}"/>
                    </a:ext>
                  </a:extLst>
                </p:cNvPr>
                <p:cNvGraphicFramePr>
                  <a:graphicFrameLocks noChangeAspect="1"/>
                </p:cNvGraphicFramePr>
                <p:nvPr>
                  <p:extLst>
                    <p:ext uri="{D42A27DB-BD31-4B8C-83A1-F6EECF244321}">
                      <p14:modId xmlns:p14="http://schemas.microsoft.com/office/powerpoint/2010/main" val="1992199383"/>
                    </p:ext>
                  </p:extLst>
                </p:nvPr>
              </p:nvGraphicFramePr>
              <p:xfrm>
                <a:off x="13409763" y="2922101"/>
                <a:ext cx="3048000" cy="1712899"/>
              </p:xfrm>
              <a:graphic>
                <a:graphicData uri="http://schemas.microsoft.com/office/powerpoint/2016/slidezoom">
                  <pslz:sldZm>
                    <pslz:sldZmObj sldId="262" cId="2571281074">
                      <pslz:zmPr id="{1977519E-DE70-A842-9FEB-C140186CB7D1}" imageType="cover" transitionDur="1000">
                        <p166:blipFill xmlns:p166="http://schemas.microsoft.com/office/powerpoint/2016/6/main">
                          <a:blip r:embed="rId25">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2" name="Slide Zoom 31">
                  <a:hlinkClick r:id="rId26" action="ppaction://hlinksldjump"/>
                  <a:extLst>
                    <a:ext uri="{FF2B5EF4-FFF2-40B4-BE49-F238E27FC236}">
                      <a16:creationId xmlns:a16="http://schemas.microsoft.com/office/drawing/2014/main" id="{91A32184-3DF8-4843-86CC-922743065DEC}"/>
                    </a:ext>
                  </a:extLst>
                </p:cNvPr>
                <p:cNvPicPr>
                  <a:picLocks noGrp="1" noRot="1" noChangeAspect="1" noMove="1" noResize="1" noEditPoints="1" noAdjustHandles="1" noChangeArrowheads="1" noChangeShapeType="1"/>
                </p:cNvPicPr>
                <p:nvPr/>
              </p:nvPicPr>
              <p:blipFill>
                <a:blip r:embed="rId27"/>
                <a:stretch>
                  <a:fillRect/>
                </a:stretch>
              </p:blipFill>
              <p:spPr>
                <a:xfrm>
                  <a:off x="21571412" y="3429000"/>
                  <a:ext cx="3048000" cy="1712899"/>
                </a:xfrm>
                <a:prstGeom prst="rect">
                  <a:avLst/>
                </a:prstGeom>
                <a:ln w="3175">
                  <a:noFill/>
                </a:ln>
                <a:effectLst>
                  <a:reflection blurRad="6350" stA="50000" endA="300" endPos="55000" dir="5400000" sy="-100000" algn="bl" rotWithShape="0"/>
                </a:effectLst>
              </p:spPr>
            </p:pic>
          </mc:Fallback>
        </mc:AlternateContent>
      </p:grpSp>
      <p:sp>
        <p:nvSpPr>
          <p:cNvPr id="20" name="TextBox 19">
            <a:extLst>
              <a:ext uri="{FF2B5EF4-FFF2-40B4-BE49-F238E27FC236}">
                <a16:creationId xmlns:a16="http://schemas.microsoft.com/office/drawing/2014/main" id="{30946786-9D84-F849-96BC-4C3E75614A65}"/>
              </a:ext>
            </a:extLst>
          </p:cNvPr>
          <p:cNvSpPr txBox="1"/>
          <p:nvPr/>
        </p:nvSpPr>
        <p:spPr>
          <a:xfrm>
            <a:off x="0" y="1188203"/>
            <a:ext cx="12192000" cy="523220"/>
          </a:xfrm>
          <a:prstGeom prst="rect">
            <a:avLst/>
          </a:prstGeom>
          <a:noFill/>
        </p:spPr>
        <p:txBody>
          <a:bodyPr wrap="square" rtlCol="0">
            <a:spAutoFit/>
          </a:bodyPr>
          <a:lstStyle/>
          <a:p>
            <a:pPr algn="ctr"/>
            <a:r>
              <a:rPr lang="en-US" sz="2800" spc="600" dirty="0">
                <a:solidFill>
                  <a:schemeClr val="bg1"/>
                </a:solidFill>
                <a:latin typeface="Avenir Book" panose="02000503020000020003" pitchFamily="2" charset="0"/>
                <a:ea typeface="Heiti SC Medium" pitchFamily="2" charset="-128"/>
                <a:cs typeface="Aharoni" panose="02010803020104030203" pitchFamily="2" charset="-79"/>
              </a:rPr>
              <a:t>WELCOME TO THE</a:t>
            </a:r>
          </a:p>
        </p:txBody>
      </p:sp>
      <p:sp>
        <p:nvSpPr>
          <p:cNvPr id="33" name="TextBox 32">
            <a:extLst>
              <a:ext uri="{FF2B5EF4-FFF2-40B4-BE49-F238E27FC236}">
                <a16:creationId xmlns:a16="http://schemas.microsoft.com/office/drawing/2014/main" id="{3DF88072-154D-6041-912C-2E7529809C85}"/>
              </a:ext>
            </a:extLst>
          </p:cNvPr>
          <p:cNvSpPr txBox="1"/>
          <p:nvPr/>
        </p:nvSpPr>
        <p:spPr>
          <a:xfrm>
            <a:off x="0" y="1699297"/>
            <a:ext cx="12191999" cy="1107996"/>
          </a:xfrm>
          <a:prstGeom prst="rect">
            <a:avLst/>
          </a:prstGeom>
          <a:noFill/>
        </p:spPr>
        <p:txBody>
          <a:bodyPr wrap="square" rtlCol="0">
            <a:spAutoFit/>
          </a:bodyPr>
          <a:lstStyle/>
          <a:p>
            <a:pPr algn="ctr"/>
            <a:r>
              <a:rPr lang="en-US" sz="6600" dirty="0">
                <a:solidFill>
                  <a:schemeClr val="bg1"/>
                </a:solidFill>
                <a:latin typeface="Bodoni 72 Book" pitchFamily="2" charset="0"/>
                <a:cs typeface="Didot" panose="02000503000000020003" pitchFamily="2" charset="-79"/>
              </a:rPr>
              <a:t>LONDON CLUB WINE SHOP</a:t>
            </a:r>
          </a:p>
        </p:txBody>
      </p:sp>
    </p:spTree>
    <p:extLst>
      <p:ext uri="{BB962C8B-B14F-4D97-AF65-F5344CB8AC3E}">
        <p14:creationId xmlns:p14="http://schemas.microsoft.com/office/powerpoint/2010/main" val="1415765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descr="A picture containing vegetable&#10;&#10;Description automatically generated">
            <a:extLst>
              <a:ext uri="{FF2B5EF4-FFF2-40B4-BE49-F238E27FC236}">
                <a16:creationId xmlns:a16="http://schemas.microsoft.com/office/drawing/2014/main" id="{D13591F7-6508-2E41-A2FA-56774DED937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14823"/>
            <a:ext cx="12191998" cy="6875774"/>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1"/>
            <a:ext cx="5120640" cy="6961517"/>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CE76E7FC-29E6-644C-850F-AE16E3F90BE5}"/>
              </a:ext>
            </a:extLst>
          </p:cNvPr>
          <p:cNvSpPr txBox="1"/>
          <p:nvPr/>
        </p:nvSpPr>
        <p:spPr>
          <a:xfrm>
            <a:off x="5653114" y="4324060"/>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ST. FRANCIS, CHARDONNAY, SONOMA COUNTY, CALIFORNIA</a:t>
            </a:r>
          </a:p>
        </p:txBody>
      </p:sp>
      <p:sp>
        <p:nvSpPr>
          <p:cNvPr id="62" name="TextBox 61">
            <a:extLst>
              <a:ext uri="{FF2B5EF4-FFF2-40B4-BE49-F238E27FC236}">
                <a16:creationId xmlns:a16="http://schemas.microsoft.com/office/drawing/2014/main" id="{860A2127-473B-F140-A201-70318C00DFE2}"/>
              </a:ext>
            </a:extLst>
          </p:cNvPr>
          <p:cNvSpPr txBox="1"/>
          <p:nvPr/>
        </p:nvSpPr>
        <p:spPr>
          <a:xfrm>
            <a:off x="5506991" y="4983982"/>
            <a:ext cx="6298601" cy="1015663"/>
          </a:xfrm>
          <a:prstGeom prst="rect">
            <a:avLst/>
          </a:prstGeom>
          <a:noFill/>
        </p:spPr>
        <p:txBody>
          <a:bodyPr wrap="square" rtlCol="0">
            <a:spAutoFit/>
          </a:bodyPr>
          <a:lstStyle/>
          <a:p>
            <a:pPr algn="ctr"/>
            <a:r>
              <a:rPr lang="en-CA" sz="1200" spc="300" dirty="0">
                <a:solidFill>
                  <a:schemeClr val="bg1"/>
                </a:solidFill>
                <a:effectLst/>
                <a:latin typeface="Avenir Book" panose="02000503020000020003" pitchFamily="2" charset="0"/>
                <a:ea typeface="Heiti TC Medium" pitchFamily="2" charset="-128"/>
              </a:rPr>
              <a:t>THIS ELEGANT AND REFRESHING CHARDONNAY BURSTS WITH BRIGHT FLAVOURS AND AROMAS OF FRESH-PICKED PEAR, JUICY FUJI APPLE, LEMON ZEST AND GRAHAM CRACKER. A CREAMY MOUTHFEEL GREETS A TOUCH OF MINERALITY ON THE LONG, CRISP FINISH.</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63" name="TextBox 62">
            <a:extLst>
              <a:ext uri="{FF2B5EF4-FFF2-40B4-BE49-F238E27FC236}">
                <a16:creationId xmlns:a16="http://schemas.microsoft.com/office/drawing/2014/main" id="{1E94330A-0432-164C-AE71-520986EC1442}"/>
              </a:ext>
            </a:extLst>
          </p:cNvPr>
          <p:cNvSpPr txBox="1"/>
          <p:nvPr/>
        </p:nvSpPr>
        <p:spPr>
          <a:xfrm>
            <a:off x="7683664" y="873303"/>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$240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$480</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64" name="Straight Connector 63">
            <a:extLst>
              <a:ext uri="{FF2B5EF4-FFF2-40B4-BE49-F238E27FC236}">
                <a16:creationId xmlns:a16="http://schemas.microsoft.com/office/drawing/2014/main" id="{233ACCE2-1AED-2B49-A4F2-9DFCF2A30BA1}"/>
              </a:ext>
            </a:extLst>
          </p:cNvPr>
          <p:cNvCxnSpPr>
            <a:cxnSpLocks/>
          </p:cNvCxnSpPr>
          <p:nvPr/>
        </p:nvCxnSpPr>
        <p:spPr>
          <a:xfrm>
            <a:off x="10013755" y="1565285"/>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E05041B-47B3-C048-B84E-386A898C9309}"/>
              </a:ext>
            </a:extLst>
          </p:cNvPr>
          <p:cNvCxnSpPr>
            <a:cxnSpLocks/>
          </p:cNvCxnSpPr>
          <p:nvPr/>
        </p:nvCxnSpPr>
        <p:spPr>
          <a:xfrm>
            <a:off x="10013755" y="227186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314" name="Picture 2" descr="St-Francis Chardonnay Sonoma County 2019 | Product page | SAQ.COM">
            <a:extLst>
              <a:ext uri="{FF2B5EF4-FFF2-40B4-BE49-F238E27FC236}">
                <a16:creationId xmlns:a16="http://schemas.microsoft.com/office/drawing/2014/main" id="{3EF664F8-98E3-0248-AD1E-B7B5B5C6E1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0731" y="852229"/>
            <a:ext cx="2216488" cy="3324732"/>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27" descr="A picture containing vegetable&#10;&#10;Description automatically generated">
            <a:extLst>
              <a:ext uri="{FF2B5EF4-FFF2-40B4-BE49-F238E27FC236}">
                <a16:creationId xmlns:a16="http://schemas.microsoft.com/office/drawing/2014/main" id="{8436661B-08C9-9D43-A119-D69BA1C1C3D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064"/>
            <a:ext cx="12191998" cy="6860951"/>
          </a:xfrm>
          <a:prstGeom prst="rect">
            <a:avLst/>
          </a:prstGeom>
        </p:spPr>
      </p:pic>
      <p:sp>
        <p:nvSpPr>
          <p:cNvPr id="129" name="Rectangle 128">
            <a:extLst>
              <a:ext uri="{FF2B5EF4-FFF2-40B4-BE49-F238E27FC236}">
                <a16:creationId xmlns:a16="http://schemas.microsoft.com/office/drawing/2014/main" id="{16AAE3C7-E74D-0649-91B8-DA47D2788C50}"/>
              </a:ext>
            </a:extLst>
          </p:cNvPr>
          <p:cNvSpPr/>
          <p:nvPr/>
        </p:nvSpPr>
        <p:spPr>
          <a:xfrm>
            <a:off x="0" y="6850591"/>
            <a:ext cx="5120640" cy="686836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35466B3-BAE1-5E44-966B-8957986F1392}"/>
              </a:ext>
            </a:extLst>
          </p:cNvPr>
          <p:cNvSpPr txBox="1"/>
          <p:nvPr/>
        </p:nvSpPr>
        <p:spPr>
          <a:xfrm>
            <a:off x="907865" y="1985296"/>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36" name="Straight Connector 35">
            <a:extLst>
              <a:ext uri="{FF2B5EF4-FFF2-40B4-BE49-F238E27FC236}">
                <a16:creationId xmlns:a16="http://schemas.microsoft.com/office/drawing/2014/main" id="{BFE213D0-34C0-CD44-9261-1A5D4915BCF7}"/>
              </a:ext>
            </a:extLst>
          </p:cNvPr>
          <p:cNvCxnSpPr>
            <a:cxnSpLocks/>
          </p:cNvCxnSpPr>
          <p:nvPr/>
        </p:nvCxnSpPr>
        <p:spPr>
          <a:xfrm>
            <a:off x="907865" y="2449282"/>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hlinkClick r:id="rId4" action="ppaction://hlinksldjump"/>
            <a:extLst>
              <a:ext uri="{FF2B5EF4-FFF2-40B4-BE49-F238E27FC236}">
                <a16:creationId xmlns:a16="http://schemas.microsoft.com/office/drawing/2014/main" id="{56B034CC-F4DC-F14D-B528-0303E3DEF6BD}"/>
              </a:ext>
            </a:extLst>
          </p:cNvPr>
          <p:cNvSpPr txBox="1"/>
          <p:nvPr/>
        </p:nvSpPr>
        <p:spPr>
          <a:xfrm>
            <a:off x="907864" y="2516103"/>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CANTINA RAUSCEDO</a:t>
            </a:r>
          </a:p>
        </p:txBody>
      </p:sp>
      <p:cxnSp>
        <p:nvCxnSpPr>
          <p:cNvPr id="39" name="Straight Connector 38">
            <a:extLst>
              <a:ext uri="{FF2B5EF4-FFF2-40B4-BE49-F238E27FC236}">
                <a16:creationId xmlns:a16="http://schemas.microsoft.com/office/drawing/2014/main" id="{01714DEB-FA3A-1649-83C7-2860D60FB0E0}"/>
              </a:ext>
            </a:extLst>
          </p:cNvPr>
          <p:cNvCxnSpPr>
            <a:cxnSpLocks/>
          </p:cNvCxnSpPr>
          <p:nvPr/>
        </p:nvCxnSpPr>
        <p:spPr>
          <a:xfrm>
            <a:off x="907862" y="3064330"/>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hlinkClick r:id="rId5" action="ppaction://hlinksldjump"/>
            <a:extLst>
              <a:ext uri="{FF2B5EF4-FFF2-40B4-BE49-F238E27FC236}">
                <a16:creationId xmlns:a16="http://schemas.microsoft.com/office/drawing/2014/main" id="{D00BCFAA-E625-1243-B551-1C11D332F709}"/>
              </a:ext>
            </a:extLst>
          </p:cNvPr>
          <p:cNvSpPr txBox="1"/>
          <p:nvPr/>
        </p:nvSpPr>
        <p:spPr>
          <a:xfrm>
            <a:off x="907862" y="3160476"/>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ST. FRANCIS</a:t>
            </a:r>
          </a:p>
        </p:txBody>
      </p:sp>
      <p:cxnSp>
        <p:nvCxnSpPr>
          <p:cNvPr id="41" name="Straight Connector 40">
            <a:extLst>
              <a:ext uri="{FF2B5EF4-FFF2-40B4-BE49-F238E27FC236}">
                <a16:creationId xmlns:a16="http://schemas.microsoft.com/office/drawing/2014/main" id="{C99200B9-CEE3-7B4C-8E93-4A1AC6230089}"/>
              </a:ext>
            </a:extLst>
          </p:cNvPr>
          <p:cNvCxnSpPr>
            <a:cxnSpLocks/>
          </p:cNvCxnSpPr>
          <p:nvPr/>
        </p:nvCxnSpPr>
        <p:spPr>
          <a:xfrm>
            <a:off x="907861" y="3714536"/>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hlinkClick r:id="rId6" action="ppaction://hlinksldjump"/>
            <a:extLst>
              <a:ext uri="{FF2B5EF4-FFF2-40B4-BE49-F238E27FC236}">
                <a16:creationId xmlns:a16="http://schemas.microsoft.com/office/drawing/2014/main" id="{E8925917-3463-1F42-BE96-7074A0738820}"/>
              </a:ext>
            </a:extLst>
          </p:cNvPr>
          <p:cNvSpPr txBox="1"/>
          <p:nvPr/>
        </p:nvSpPr>
        <p:spPr>
          <a:xfrm>
            <a:off x="907861" y="3806136"/>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STAETE LANDT</a:t>
            </a:r>
          </a:p>
        </p:txBody>
      </p:sp>
      <p:cxnSp>
        <p:nvCxnSpPr>
          <p:cNvPr id="43" name="Straight Connector 42">
            <a:extLst>
              <a:ext uri="{FF2B5EF4-FFF2-40B4-BE49-F238E27FC236}">
                <a16:creationId xmlns:a16="http://schemas.microsoft.com/office/drawing/2014/main" id="{2FB54C14-17C0-AE46-A76E-203C68D88038}"/>
              </a:ext>
            </a:extLst>
          </p:cNvPr>
          <p:cNvCxnSpPr>
            <a:cxnSpLocks/>
          </p:cNvCxnSpPr>
          <p:nvPr/>
        </p:nvCxnSpPr>
        <p:spPr>
          <a:xfrm>
            <a:off x="907861" y="4348598"/>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hlinkClick r:id="rId7" action="ppaction://hlinksldjump"/>
            <a:extLst>
              <a:ext uri="{FF2B5EF4-FFF2-40B4-BE49-F238E27FC236}">
                <a16:creationId xmlns:a16="http://schemas.microsoft.com/office/drawing/2014/main" id="{E679C09A-A6EF-934E-B77D-69DD90CB399A}"/>
              </a:ext>
            </a:extLst>
          </p:cNvPr>
          <p:cNvSpPr txBox="1"/>
          <p:nvPr/>
        </p:nvSpPr>
        <p:spPr>
          <a:xfrm>
            <a:off x="907861" y="4435171"/>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ELK COVE</a:t>
            </a:r>
          </a:p>
        </p:txBody>
      </p:sp>
      <p:sp>
        <p:nvSpPr>
          <p:cNvPr id="45" name="TextBox 44">
            <a:extLst>
              <a:ext uri="{FF2B5EF4-FFF2-40B4-BE49-F238E27FC236}">
                <a16:creationId xmlns:a16="http://schemas.microsoft.com/office/drawing/2014/main" id="{B606D1D5-68EC-0F43-86F4-1AA4F389F021}"/>
              </a:ext>
            </a:extLst>
          </p:cNvPr>
          <p:cNvSpPr txBox="1"/>
          <p:nvPr/>
        </p:nvSpPr>
        <p:spPr>
          <a:xfrm>
            <a:off x="907862" y="274548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FRIULI, ITALY</a:t>
            </a:r>
          </a:p>
        </p:txBody>
      </p:sp>
      <p:sp>
        <p:nvSpPr>
          <p:cNvPr id="46" name="TextBox 45">
            <a:extLst>
              <a:ext uri="{FF2B5EF4-FFF2-40B4-BE49-F238E27FC236}">
                <a16:creationId xmlns:a16="http://schemas.microsoft.com/office/drawing/2014/main" id="{0009ED91-F593-7E44-8ADF-EEDB60BBCA87}"/>
              </a:ext>
            </a:extLst>
          </p:cNvPr>
          <p:cNvSpPr txBox="1"/>
          <p:nvPr/>
        </p:nvSpPr>
        <p:spPr>
          <a:xfrm>
            <a:off x="907861" y="3399936"/>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47" name="TextBox 46">
            <a:extLst>
              <a:ext uri="{FF2B5EF4-FFF2-40B4-BE49-F238E27FC236}">
                <a16:creationId xmlns:a16="http://schemas.microsoft.com/office/drawing/2014/main" id="{FD072B29-5716-F348-934D-4644CA92F11D}"/>
              </a:ext>
            </a:extLst>
          </p:cNvPr>
          <p:cNvSpPr txBox="1"/>
          <p:nvPr/>
        </p:nvSpPr>
        <p:spPr>
          <a:xfrm>
            <a:off x="907861" y="404563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MARLBOROUGH, NZ</a:t>
            </a:r>
          </a:p>
        </p:txBody>
      </p:sp>
      <p:sp>
        <p:nvSpPr>
          <p:cNvPr id="48" name="TextBox 47">
            <a:extLst>
              <a:ext uri="{FF2B5EF4-FFF2-40B4-BE49-F238E27FC236}">
                <a16:creationId xmlns:a16="http://schemas.microsoft.com/office/drawing/2014/main" id="{4711021F-E88C-F743-AE9C-F0D9686184CB}"/>
              </a:ext>
            </a:extLst>
          </p:cNvPr>
          <p:cNvSpPr txBox="1"/>
          <p:nvPr/>
        </p:nvSpPr>
        <p:spPr>
          <a:xfrm>
            <a:off x="907861" y="466393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OREGON, USA</a:t>
            </a:r>
          </a:p>
        </p:txBody>
      </p:sp>
      <p:cxnSp>
        <p:nvCxnSpPr>
          <p:cNvPr id="49" name="Straight Connector 48">
            <a:extLst>
              <a:ext uri="{FF2B5EF4-FFF2-40B4-BE49-F238E27FC236}">
                <a16:creationId xmlns:a16="http://schemas.microsoft.com/office/drawing/2014/main" id="{989C3E8A-148D-C44D-AFD2-6A2B0784EB0E}"/>
              </a:ext>
            </a:extLst>
          </p:cNvPr>
          <p:cNvCxnSpPr>
            <a:cxnSpLocks/>
          </p:cNvCxnSpPr>
          <p:nvPr/>
        </p:nvCxnSpPr>
        <p:spPr>
          <a:xfrm>
            <a:off x="907861" y="4974136"/>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0" name="Graphic 49" descr="Caret Left with solid fill">
            <a:hlinkClick r:id="rId4" action="ppaction://hlinksldjump"/>
            <a:extLst>
              <a:ext uri="{FF2B5EF4-FFF2-40B4-BE49-F238E27FC236}">
                <a16:creationId xmlns:a16="http://schemas.microsoft.com/office/drawing/2014/main" id="{BE29B051-C739-184B-9151-079E0924FDF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2572541"/>
            <a:ext cx="341785" cy="341785"/>
          </a:xfrm>
          <a:prstGeom prst="rect">
            <a:avLst/>
          </a:prstGeom>
        </p:spPr>
      </p:pic>
      <p:pic>
        <p:nvPicPr>
          <p:cNvPr id="51" name="Graphic 50" descr="Caret Left with solid fill">
            <a:hlinkClick r:id="rId5" action="ppaction://hlinksldjump"/>
            <a:extLst>
              <a:ext uri="{FF2B5EF4-FFF2-40B4-BE49-F238E27FC236}">
                <a16:creationId xmlns:a16="http://schemas.microsoft.com/office/drawing/2014/main" id="{C3CAC9C7-D3EB-0040-8C61-01D092BC722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3231013"/>
            <a:ext cx="341785" cy="341785"/>
          </a:xfrm>
          <a:prstGeom prst="rect">
            <a:avLst/>
          </a:prstGeom>
        </p:spPr>
      </p:pic>
      <p:pic>
        <p:nvPicPr>
          <p:cNvPr id="52" name="Graphic 51" descr="Caret Left with solid fill">
            <a:hlinkClick r:id="rId6" action="ppaction://hlinksldjump"/>
            <a:extLst>
              <a:ext uri="{FF2B5EF4-FFF2-40B4-BE49-F238E27FC236}">
                <a16:creationId xmlns:a16="http://schemas.microsoft.com/office/drawing/2014/main" id="{27DD212F-FA58-8943-A8B0-E0D2A55D0EB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3870327"/>
            <a:ext cx="341785" cy="341785"/>
          </a:xfrm>
          <a:prstGeom prst="rect">
            <a:avLst/>
          </a:prstGeom>
        </p:spPr>
      </p:pic>
      <p:pic>
        <p:nvPicPr>
          <p:cNvPr id="53" name="Graphic 52" descr="Caret Left with solid fill">
            <a:hlinkClick r:id="rId7" action="ppaction://hlinksldjump"/>
            <a:extLst>
              <a:ext uri="{FF2B5EF4-FFF2-40B4-BE49-F238E27FC236}">
                <a16:creationId xmlns:a16="http://schemas.microsoft.com/office/drawing/2014/main" id="{B518F3B6-32D7-C247-9D94-D8F1561AF53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4" y="4497536"/>
            <a:ext cx="341785" cy="341785"/>
          </a:xfrm>
          <a:prstGeom prst="rect">
            <a:avLst/>
          </a:prstGeom>
        </p:spPr>
      </p:pic>
      <p:sp>
        <p:nvSpPr>
          <p:cNvPr id="54" name="TextBox 53">
            <a:hlinkClick r:id="rId10" action="ppaction://hlinksldjump"/>
            <a:extLst>
              <a:ext uri="{FF2B5EF4-FFF2-40B4-BE49-F238E27FC236}">
                <a16:creationId xmlns:a16="http://schemas.microsoft.com/office/drawing/2014/main" id="{5361A122-CB48-C342-A963-25FB12E850E3}"/>
              </a:ext>
            </a:extLst>
          </p:cNvPr>
          <p:cNvSpPr txBox="1"/>
          <p:nvPr/>
        </p:nvSpPr>
        <p:spPr>
          <a:xfrm>
            <a:off x="907861" y="503127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VACHERON</a:t>
            </a:r>
          </a:p>
        </p:txBody>
      </p:sp>
      <p:sp>
        <p:nvSpPr>
          <p:cNvPr id="55" name="TextBox 54">
            <a:extLst>
              <a:ext uri="{FF2B5EF4-FFF2-40B4-BE49-F238E27FC236}">
                <a16:creationId xmlns:a16="http://schemas.microsoft.com/office/drawing/2014/main" id="{137CC4A3-251F-1A47-B50C-BA093DD4C7C3}"/>
              </a:ext>
            </a:extLst>
          </p:cNvPr>
          <p:cNvSpPr txBox="1"/>
          <p:nvPr/>
        </p:nvSpPr>
        <p:spPr>
          <a:xfrm>
            <a:off x="907860" y="5265391"/>
            <a:ext cx="3297398"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LOIRE VALLEY, FRANCE</a:t>
            </a:r>
          </a:p>
        </p:txBody>
      </p:sp>
      <p:pic>
        <p:nvPicPr>
          <p:cNvPr id="56" name="Graphic 55" descr="Caret Left with solid fill">
            <a:hlinkClick r:id="rId10" action="ppaction://hlinksldjump"/>
            <a:extLst>
              <a:ext uri="{FF2B5EF4-FFF2-40B4-BE49-F238E27FC236}">
                <a16:creationId xmlns:a16="http://schemas.microsoft.com/office/drawing/2014/main" id="{FB9B9C70-AF27-4D46-B5EF-51280CDD399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4" y="5083123"/>
            <a:ext cx="341785" cy="341785"/>
          </a:xfrm>
          <a:prstGeom prst="rect">
            <a:avLst/>
          </a:prstGeom>
        </p:spPr>
      </p:pic>
      <p:sp>
        <p:nvSpPr>
          <p:cNvPr id="57" name="TextBox 56">
            <a:hlinkClick r:id="rId11" action="ppaction://hlinksldjump"/>
            <a:extLst>
              <a:ext uri="{FF2B5EF4-FFF2-40B4-BE49-F238E27FC236}">
                <a16:creationId xmlns:a16="http://schemas.microsoft.com/office/drawing/2014/main" id="{9B09EFB1-F854-154D-BF5B-0F5DD8C52947}"/>
              </a:ext>
            </a:extLst>
          </p:cNvPr>
          <p:cNvSpPr txBox="1"/>
          <p:nvPr/>
        </p:nvSpPr>
        <p:spPr>
          <a:xfrm>
            <a:off x="907861" y="1262322"/>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58" name="TextBox 57">
            <a:hlinkClick r:id="rId12" action="ppaction://hlinksldjump"/>
            <a:extLst>
              <a:ext uri="{FF2B5EF4-FFF2-40B4-BE49-F238E27FC236}">
                <a16:creationId xmlns:a16="http://schemas.microsoft.com/office/drawing/2014/main" id="{537C9810-6DFA-EA4C-A590-3DCC0B8EC2B9}"/>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1231252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descr="A picture containing vegetable&#10;&#10;Description automatically generated">
            <a:extLst>
              <a:ext uri="{FF2B5EF4-FFF2-40B4-BE49-F238E27FC236}">
                <a16:creationId xmlns:a16="http://schemas.microsoft.com/office/drawing/2014/main" id="{EA3D307E-8B7A-1A42-AA45-E7C28ED02F6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949"/>
            <a:ext cx="12191998" cy="6860951"/>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0E5AA509-CD97-5C4D-B3BA-0D1E0101652B}"/>
              </a:ext>
            </a:extLst>
          </p:cNvPr>
          <p:cNvSpPr txBox="1"/>
          <p:nvPr/>
        </p:nvSpPr>
        <p:spPr>
          <a:xfrm>
            <a:off x="5323579" y="4320444"/>
            <a:ext cx="6665459"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STAETE LANDT, MAP MAKER, SAUVIGNON BLANC, MARLBOROUGH</a:t>
            </a:r>
          </a:p>
        </p:txBody>
      </p:sp>
      <p:sp>
        <p:nvSpPr>
          <p:cNvPr id="29" name="TextBox 28">
            <a:extLst>
              <a:ext uri="{FF2B5EF4-FFF2-40B4-BE49-F238E27FC236}">
                <a16:creationId xmlns:a16="http://schemas.microsoft.com/office/drawing/2014/main" id="{4A524B42-E253-1B4D-B9B1-0F0A3137A5A7}"/>
              </a:ext>
            </a:extLst>
          </p:cNvPr>
          <p:cNvSpPr txBox="1"/>
          <p:nvPr/>
        </p:nvSpPr>
        <p:spPr>
          <a:xfrm>
            <a:off x="5506991" y="4983982"/>
            <a:ext cx="6298601" cy="1384995"/>
          </a:xfrm>
          <a:prstGeom prst="rect">
            <a:avLst/>
          </a:prstGeom>
          <a:noFill/>
        </p:spPr>
        <p:txBody>
          <a:bodyPr wrap="square" rtlCol="0">
            <a:spAutoFit/>
          </a:bodyPr>
          <a:lstStyle/>
          <a:p>
            <a:pPr algn="ctr"/>
            <a:r>
              <a:rPr lang="en-CA" sz="1200" spc="300" dirty="0">
                <a:solidFill>
                  <a:schemeClr val="bg1"/>
                </a:solidFill>
                <a:effectLst/>
                <a:latin typeface="Avenir Book" panose="02000503020000020003" pitchFamily="2" charset="0"/>
                <a:ea typeface="Heiti TC Medium" pitchFamily="2" charset="-128"/>
              </a:rPr>
              <a:t>A PERFECT EXAMPLE OF A LUXURIOUSLY CLASSIC MARLBOROUGH SAUVIGNON BLANC. INTENSELY AROMATIC WITH ATTRACTIVE HERBS AND STONY NOTES. A CREAMY DRY, TANGY SAUVIGNON BLANCE WITH GREEN CAPSICUM, LIME ZEST, GOOSEBERRY AND SUBTLE TROPICAL FRUIT AND PASSIONFRUIT FLAVOURS. A LIGHT AND REFRESHING WINE WITH PURITY AND ENERGY.</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30" name="TextBox 29">
            <a:extLst>
              <a:ext uri="{FF2B5EF4-FFF2-40B4-BE49-F238E27FC236}">
                <a16:creationId xmlns:a16="http://schemas.microsoft.com/office/drawing/2014/main" id="{F5491F5D-9CDF-FD46-8124-AE1B227CF7BB}"/>
              </a:ext>
            </a:extLst>
          </p:cNvPr>
          <p:cNvSpPr txBox="1"/>
          <p:nvPr/>
        </p:nvSpPr>
        <p:spPr>
          <a:xfrm>
            <a:off x="7683664" y="873303"/>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$240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$480</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31" name="Straight Connector 30">
            <a:extLst>
              <a:ext uri="{FF2B5EF4-FFF2-40B4-BE49-F238E27FC236}">
                <a16:creationId xmlns:a16="http://schemas.microsoft.com/office/drawing/2014/main" id="{4780A44F-A064-5440-B641-A56E2C8F1572}"/>
              </a:ext>
            </a:extLst>
          </p:cNvPr>
          <p:cNvCxnSpPr>
            <a:cxnSpLocks/>
          </p:cNvCxnSpPr>
          <p:nvPr/>
        </p:nvCxnSpPr>
        <p:spPr>
          <a:xfrm>
            <a:off x="10013755" y="1565285"/>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D2126D-B3F9-184F-9AE4-13A82732526E}"/>
              </a:ext>
            </a:extLst>
          </p:cNvPr>
          <p:cNvCxnSpPr>
            <a:cxnSpLocks/>
          </p:cNvCxnSpPr>
          <p:nvPr/>
        </p:nvCxnSpPr>
        <p:spPr>
          <a:xfrm>
            <a:off x="10013755" y="227186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436" name="Picture 4" descr="Map Maker Marlborough New Zealand Sauvignon Blanc – Lifford">
            <a:extLst>
              <a:ext uri="{FF2B5EF4-FFF2-40B4-BE49-F238E27FC236}">
                <a16:creationId xmlns:a16="http://schemas.microsoft.com/office/drawing/2014/main" id="{A2E85444-2BB9-1F44-8675-548826E779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9849" y="661904"/>
            <a:ext cx="2392918" cy="358937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descr="A picture containing vegetable&#10;&#10;Description automatically generated">
            <a:extLst>
              <a:ext uri="{FF2B5EF4-FFF2-40B4-BE49-F238E27FC236}">
                <a16:creationId xmlns:a16="http://schemas.microsoft.com/office/drawing/2014/main" id="{548EB582-F417-DC4A-907E-0597303C48A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064"/>
            <a:ext cx="12191998" cy="6860951"/>
          </a:xfrm>
          <a:prstGeom prst="rect">
            <a:avLst/>
          </a:prstGeom>
        </p:spPr>
      </p:pic>
      <p:sp>
        <p:nvSpPr>
          <p:cNvPr id="86" name="Rectangle 85">
            <a:extLst>
              <a:ext uri="{FF2B5EF4-FFF2-40B4-BE49-F238E27FC236}">
                <a16:creationId xmlns:a16="http://schemas.microsoft.com/office/drawing/2014/main" id="{D11ACCEE-BAE9-D94B-9BE2-A628E2DA5796}"/>
              </a:ext>
            </a:extLst>
          </p:cNvPr>
          <p:cNvSpPr/>
          <p:nvPr/>
        </p:nvSpPr>
        <p:spPr>
          <a:xfrm>
            <a:off x="0" y="6832091"/>
            <a:ext cx="5120640" cy="688686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BB43B9AD-CBC0-604D-890F-9E881BE20550}"/>
              </a:ext>
            </a:extLst>
          </p:cNvPr>
          <p:cNvSpPr txBox="1"/>
          <p:nvPr/>
        </p:nvSpPr>
        <p:spPr>
          <a:xfrm>
            <a:off x="907865" y="1985296"/>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36" name="Straight Connector 35">
            <a:extLst>
              <a:ext uri="{FF2B5EF4-FFF2-40B4-BE49-F238E27FC236}">
                <a16:creationId xmlns:a16="http://schemas.microsoft.com/office/drawing/2014/main" id="{16303128-E1FE-354D-A7E0-6D649EAA4A73}"/>
              </a:ext>
            </a:extLst>
          </p:cNvPr>
          <p:cNvCxnSpPr>
            <a:cxnSpLocks/>
          </p:cNvCxnSpPr>
          <p:nvPr/>
        </p:nvCxnSpPr>
        <p:spPr>
          <a:xfrm>
            <a:off x="907865" y="2449282"/>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hlinkClick r:id="rId4" action="ppaction://hlinksldjump"/>
            <a:extLst>
              <a:ext uri="{FF2B5EF4-FFF2-40B4-BE49-F238E27FC236}">
                <a16:creationId xmlns:a16="http://schemas.microsoft.com/office/drawing/2014/main" id="{90FDA07A-318A-984B-8F6A-2D2F141457C7}"/>
              </a:ext>
            </a:extLst>
          </p:cNvPr>
          <p:cNvSpPr txBox="1"/>
          <p:nvPr/>
        </p:nvSpPr>
        <p:spPr>
          <a:xfrm>
            <a:off x="907864" y="2516103"/>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CANTINA RAUSCEDO</a:t>
            </a:r>
          </a:p>
        </p:txBody>
      </p:sp>
      <p:cxnSp>
        <p:nvCxnSpPr>
          <p:cNvPr id="39" name="Straight Connector 38">
            <a:extLst>
              <a:ext uri="{FF2B5EF4-FFF2-40B4-BE49-F238E27FC236}">
                <a16:creationId xmlns:a16="http://schemas.microsoft.com/office/drawing/2014/main" id="{DCCBC090-22FE-5643-A524-250A5CA4E332}"/>
              </a:ext>
            </a:extLst>
          </p:cNvPr>
          <p:cNvCxnSpPr>
            <a:cxnSpLocks/>
          </p:cNvCxnSpPr>
          <p:nvPr/>
        </p:nvCxnSpPr>
        <p:spPr>
          <a:xfrm>
            <a:off x="907862" y="3064330"/>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hlinkClick r:id="rId5" action="ppaction://hlinksldjump"/>
            <a:extLst>
              <a:ext uri="{FF2B5EF4-FFF2-40B4-BE49-F238E27FC236}">
                <a16:creationId xmlns:a16="http://schemas.microsoft.com/office/drawing/2014/main" id="{022C2A30-DBDF-F242-9A7C-E940B1B48005}"/>
              </a:ext>
            </a:extLst>
          </p:cNvPr>
          <p:cNvSpPr txBox="1"/>
          <p:nvPr/>
        </p:nvSpPr>
        <p:spPr>
          <a:xfrm>
            <a:off x="907862" y="3160476"/>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ST. FRANCIS</a:t>
            </a:r>
          </a:p>
        </p:txBody>
      </p:sp>
      <p:cxnSp>
        <p:nvCxnSpPr>
          <p:cNvPr id="41" name="Straight Connector 40">
            <a:extLst>
              <a:ext uri="{FF2B5EF4-FFF2-40B4-BE49-F238E27FC236}">
                <a16:creationId xmlns:a16="http://schemas.microsoft.com/office/drawing/2014/main" id="{CEAAC8E3-5746-F644-99EC-3A46F5FB031A}"/>
              </a:ext>
            </a:extLst>
          </p:cNvPr>
          <p:cNvCxnSpPr>
            <a:cxnSpLocks/>
          </p:cNvCxnSpPr>
          <p:nvPr/>
        </p:nvCxnSpPr>
        <p:spPr>
          <a:xfrm>
            <a:off x="907861" y="3714536"/>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hlinkClick r:id="rId6" action="ppaction://hlinksldjump"/>
            <a:extLst>
              <a:ext uri="{FF2B5EF4-FFF2-40B4-BE49-F238E27FC236}">
                <a16:creationId xmlns:a16="http://schemas.microsoft.com/office/drawing/2014/main" id="{22899D0A-9C83-4946-A68B-78D36E5A23DA}"/>
              </a:ext>
            </a:extLst>
          </p:cNvPr>
          <p:cNvSpPr txBox="1"/>
          <p:nvPr/>
        </p:nvSpPr>
        <p:spPr>
          <a:xfrm>
            <a:off x="907861" y="3806136"/>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STAETE LANDT</a:t>
            </a:r>
          </a:p>
        </p:txBody>
      </p:sp>
      <p:cxnSp>
        <p:nvCxnSpPr>
          <p:cNvPr id="43" name="Straight Connector 42">
            <a:extLst>
              <a:ext uri="{FF2B5EF4-FFF2-40B4-BE49-F238E27FC236}">
                <a16:creationId xmlns:a16="http://schemas.microsoft.com/office/drawing/2014/main" id="{61F12E4F-AB5F-A34B-9C93-576F3F096909}"/>
              </a:ext>
            </a:extLst>
          </p:cNvPr>
          <p:cNvCxnSpPr>
            <a:cxnSpLocks/>
          </p:cNvCxnSpPr>
          <p:nvPr/>
        </p:nvCxnSpPr>
        <p:spPr>
          <a:xfrm>
            <a:off x="907861" y="4348598"/>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hlinkClick r:id="rId7" action="ppaction://hlinksldjump"/>
            <a:extLst>
              <a:ext uri="{FF2B5EF4-FFF2-40B4-BE49-F238E27FC236}">
                <a16:creationId xmlns:a16="http://schemas.microsoft.com/office/drawing/2014/main" id="{A3A17764-164B-7942-9343-91C644C4E247}"/>
              </a:ext>
            </a:extLst>
          </p:cNvPr>
          <p:cNvSpPr txBox="1"/>
          <p:nvPr/>
        </p:nvSpPr>
        <p:spPr>
          <a:xfrm>
            <a:off x="907861" y="4435171"/>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ELK COVE</a:t>
            </a:r>
          </a:p>
        </p:txBody>
      </p:sp>
      <p:sp>
        <p:nvSpPr>
          <p:cNvPr id="45" name="TextBox 44">
            <a:extLst>
              <a:ext uri="{FF2B5EF4-FFF2-40B4-BE49-F238E27FC236}">
                <a16:creationId xmlns:a16="http://schemas.microsoft.com/office/drawing/2014/main" id="{6A424CFC-D8A7-4B47-8994-B978ECE07B40}"/>
              </a:ext>
            </a:extLst>
          </p:cNvPr>
          <p:cNvSpPr txBox="1"/>
          <p:nvPr/>
        </p:nvSpPr>
        <p:spPr>
          <a:xfrm>
            <a:off x="907862" y="274548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FRIULI, ITALY</a:t>
            </a:r>
          </a:p>
        </p:txBody>
      </p:sp>
      <p:sp>
        <p:nvSpPr>
          <p:cNvPr id="46" name="TextBox 45">
            <a:extLst>
              <a:ext uri="{FF2B5EF4-FFF2-40B4-BE49-F238E27FC236}">
                <a16:creationId xmlns:a16="http://schemas.microsoft.com/office/drawing/2014/main" id="{1C8C429C-57EB-594A-979B-91F62531696E}"/>
              </a:ext>
            </a:extLst>
          </p:cNvPr>
          <p:cNvSpPr txBox="1"/>
          <p:nvPr/>
        </p:nvSpPr>
        <p:spPr>
          <a:xfrm>
            <a:off x="907861" y="3399936"/>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47" name="TextBox 46">
            <a:extLst>
              <a:ext uri="{FF2B5EF4-FFF2-40B4-BE49-F238E27FC236}">
                <a16:creationId xmlns:a16="http://schemas.microsoft.com/office/drawing/2014/main" id="{E6CCB973-73FB-1145-B287-41181EB7B4CD}"/>
              </a:ext>
            </a:extLst>
          </p:cNvPr>
          <p:cNvSpPr txBox="1"/>
          <p:nvPr/>
        </p:nvSpPr>
        <p:spPr>
          <a:xfrm>
            <a:off x="907861" y="404563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MARLBOROUGH, NZ</a:t>
            </a:r>
          </a:p>
        </p:txBody>
      </p:sp>
      <p:sp>
        <p:nvSpPr>
          <p:cNvPr id="48" name="TextBox 47">
            <a:extLst>
              <a:ext uri="{FF2B5EF4-FFF2-40B4-BE49-F238E27FC236}">
                <a16:creationId xmlns:a16="http://schemas.microsoft.com/office/drawing/2014/main" id="{F639321B-C713-6A4B-86A0-72EBC6B40BEE}"/>
              </a:ext>
            </a:extLst>
          </p:cNvPr>
          <p:cNvSpPr txBox="1"/>
          <p:nvPr/>
        </p:nvSpPr>
        <p:spPr>
          <a:xfrm>
            <a:off x="907861" y="466393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OREGON, USA</a:t>
            </a:r>
          </a:p>
        </p:txBody>
      </p:sp>
      <p:cxnSp>
        <p:nvCxnSpPr>
          <p:cNvPr id="49" name="Straight Connector 48">
            <a:extLst>
              <a:ext uri="{FF2B5EF4-FFF2-40B4-BE49-F238E27FC236}">
                <a16:creationId xmlns:a16="http://schemas.microsoft.com/office/drawing/2014/main" id="{D534F45C-EBDC-EE46-9C57-5316D491C9B4}"/>
              </a:ext>
            </a:extLst>
          </p:cNvPr>
          <p:cNvCxnSpPr>
            <a:cxnSpLocks/>
          </p:cNvCxnSpPr>
          <p:nvPr/>
        </p:nvCxnSpPr>
        <p:spPr>
          <a:xfrm>
            <a:off x="907861" y="4974136"/>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0" name="Graphic 49" descr="Caret Left with solid fill">
            <a:hlinkClick r:id="rId4" action="ppaction://hlinksldjump"/>
            <a:extLst>
              <a:ext uri="{FF2B5EF4-FFF2-40B4-BE49-F238E27FC236}">
                <a16:creationId xmlns:a16="http://schemas.microsoft.com/office/drawing/2014/main" id="{C172630C-2387-804F-BAA5-D46ECC8B22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2572541"/>
            <a:ext cx="341785" cy="341785"/>
          </a:xfrm>
          <a:prstGeom prst="rect">
            <a:avLst/>
          </a:prstGeom>
        </p:spPr>
      </p:pic>
      <p:pic>
        <p:nvPicPr>
          <p:cNvPr id="51" name="Graphic 50" descr="Caret Left with solid fill">
            <a:hlinkClick r:id="rId5" action="ppaction://hlinksldjump"/>
            <a:extLst>
              <a:ext uri="{FF2B5EF4-FFF2-40B4-BE49-F238E27FC236}">
                <a16:creationId xmlns:a16="http://schemas.microsoft.com/office/drawing/2014/main" id="{DAC9659C-9D99-4D4E-9D16-2D1E8786CD0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3231013"/>
            <a:ext cx="341785" cy="341785"/>
          </a:xfrm>
          <a:prstGeom prst="rect">
            <a:avLst/>
          </a:prstGeom>
        </p:spPr>
      </p:pic>
      <p:pic>
        <p:nvPicPr>
          <p:cNvPr id="52" name="Graphic 51" descr="Caret Left with solid fill">
            <a:hlinkClick r:id="rId6" action="ppaction://hlinksldjump"/>
            <a:extLst>
              <a:ext uri="{FF2B5EF4-FFF2-40B4-BE49-F238E27FC236}">
                <a16:creationId xmlns:a16="http://schemas.microsoft.com/office/drawing/2014/main" id="{74EDE312-71D0-6D4D-ABCD-EB7A35AF6E2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3870327"/>
            <a:ext cx="341785" cy="341785"/>
          </a:xfrm>
          <a:prstGeom prst="rect">
            <a:avLst/>
          </a:prstGeom>
        </p:spPr>
      </p:pic>
      <p:pic>
        <p:nvPicPr>
          <p:cNvPr id="53" name="Graphic 52" descr="Caret Left with solid fill">
            <a:hlinkClick r:id="rId7" action="ppaction://hlinksldjump"/>
            <a:extLst>
              <a:ext uri="{FF2B5EF4-FFF2-40B4-BE49-F238E27FC236}">
                <a16:creationId xmlns:a16="http://schemas.microsoft.com/office/drawing/2014/main" id="{B05BC7D2-5E62-B041-9D2E-3FC7D4E46D39}"/>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4" y="4497536"/>
            <a:ext cx="341785" cy="341785"/>
          </a:xfrm>
          <a:prstGeom prst="rect">
            <a:avLst/>
          </a:prstGeom>
        </p:spPr>
      </p:pic>
      <p:sp>
        <p:nvSpPr>
          <p:cNvPr id="54" name="TextBox 53">
            <a:hlinkClick r:id="rId10" action="ppaction://hlinksldjump"/>
            <a:extLst>
              <a:ext uri="{FF2B5EF4-FFF2-40B4-BE49-F238E27FC236}">
                <a16:creationId xmlns:a16="http://schemas.microsoft.com/office/drawing/2014/main" id="{4392BEF3-AD28-4E43-AEF0-A824E03DD274}"/>
              </a:ext>
            </a:extLst>
          </p:cNvPr>
          <p:cNvSpPr txBox="1"/>
          <p:nvPr/>
        </p:nvSpPr>
        <p:spPr>
          <a:xfrm>
            <a:off x="907861" y="503127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VACHERON</a:t>
            </a:r>
          </a:p>
        </p:txBody>
      </p:sp>
      <p:sp>
        <p:nvSpPr>
          <p:cNvPr id="55" name="TextBox 54">
            <a:extLst>
              <a:ext uri="{FF2B5EF4-FFF2-40B4-BE49-F238E27FC236}">
                <a16:creationId xmlns:a16="http://schemas.microsoft.com/office/drawing/2014/main" id="{C22BCBB7-AA39-5942-BA59-4E4451D2CE63}"/>
              </a:ext>
            </a:extLst>
          </p:cNvPr>
          <p:cNvSpPr txBox="1"/>
          <p:nvPr/>
        </p:nvSpPr>
        <p:spPr>
          <a:xfrm>
            <a:off x="907860" y="5265391"/>
            <a:ext cx="3297398"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LOIRE VALLEY, FRANCE</a:t>
            </a:r>
          </a:p>
        </p:txBody>
      </p:sp>
      <p:pic>
        <p:nvPicPr>
          <p:cNvPr id="56" name="Graphic 55" descr="Caret Left with solid fill">
            <a:hlinkClick r:id="rId10" action="ppaction://hlinksldjump"/>
            <a:extLst>
              <a:ext uri="{FF2B5EF4-FFF2-40B4-BE49-F238E27FC236}">
                <a16:creationId xmlns:a16="http://schemas.microsoft.com/office/drawing/2014/main" id="{C80914BB-4650-8541-9245-78BA6C1C98B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4" y="5083123"/>
            <a:ext cx="341785" cy="341785"/>
          </a:xfrm>
          <a:prstGeom prst="rect">
            <a:avLst/>
          </a:prstGeom>
        </p:spPr>
      </p:pic>
      <p:sp>
        <p:nvSpPr>
          <p:cNvPr id="57" name="TextBox 56">
            <a:hlinkClick r:id="rId11" action="ppaction://hlinksldjump"/>
            <a:extLst>
              <a:ext uri="{FF2B5EF4-FFF2-40B4-BE49-F238E27FC236}">
                <a16:creationId xmlns:a16="http://schemas.microsoft.com/office/drawing/2014/main" id="{49A39F2D-8930-2D40-90D7-3CA2B9091FE8}"/>
              </a:ext>
            </a:extLst>
          </p:cNvPr>
          <p:cNvSpPr txBox="1"/>
          <p:nvPr/>
        </p:nvSpPr>
        <p:spPr>
          <a:xfrm>
            <a:off x="907861" y="1262322"/>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58" name="TextBox 57">
            <a:hlinkClick r:id="rId12" action="ppaction://hlinksldjump"/>
            <a:extLst>
              <a:ext uri="{FF2B5EF4-FFF2-40B4-BE49-F238E27FC236}">
                <a16:creationId xmlns:a16="http://schemas.microsoft.com/office/drawing/2014/main" id="{98583043-FC22-4E44-8543-830834C4859E}"/>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2227844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descr="A picture containing vegetable&#10;&#10;Description automatically generated">
            <a:extLst>
              <a:ext uri="{FF2B5EF4-FFF2-40B4-BE49-F238E27FC236}">
                <a16:creationId xmlns:a16="http://schemas.microsoft.com/office/drawing/2014/main" id="{178B264A-8383-2D49-A316-B3A1FFA96EB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0"/>
            <a:ext cx="12191998" cy="6860951"/>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4D0DC713-2DAB-0343-8A40-787C2B8CDB4F}"/>
              </a:ext>
            </a:extLst>
          </p:cNvPr>
          <p:cNvSpPr txBox="1"/>
          <p:nvPr/>
        </p:nvSpPr>
        <p:spPr>
          <a:xfrm>
            <a:off x="5653114" y="4324060"/>
            <a:ext cx="6006353" cy="830997"/>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ELK COVE, PIKE ROAD, CHARDONNAY, WILLAMETTE VALLEY, OREGON</a:t>
            </a:r>
          </a:p>
        </p:txBody>
      </p:sp>
      <p:sp>
        <p:nvSpPr>
          <p:cNvPr id="29" name="TextBox 28">
            <a:extLst>
              <a:ext uri="{FF2B5EF4-FFF2-40B4-BE49-F238E27FC236}">
                <a16:creationId xmlns:a16="http://schemas.microsoft.com/office/drawing/2014/main" id="{0B560F1C-51F6-7746-B7D9-3925D5C0EC7B}"/>
              </a:ext>
            </a:extLst>
          </p:cNvPr>
          <p:cNvSpPr txBox="1"/>
          <p:nvPr/>
        </p:nvSpPr>
        <p:spPr>
          <a:xfrm>
            <a:off x="5506989" y="5166389"/>
            <a:ext cx="6298601" cy="830997"/>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PIKE ROAD CHARDONNAY HAS DELICATE TROPICAL NOTES OF PINEAPPLE AND GUAVA MIXED WITH LEMON CURD AND HINTS OF OAK, LEMONGRASS, AND A LONG, SEAMLESS FINISH.</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30" name="TextBox 29">
            <a:extLst>
              <a:ext uri="{FF2B5EF4-FFF2-40B4-BE49-F238E27FC236}">
                <a16:creationId xmlns:a16="http://schemas.microsoft.com/office/drawing/2014/main" id="{F8705780-B52F-DB47-A112-EF6DC781ADF3}"/>
              </a:ext>
            </a:extLst>
          </p:cNvPr>
          <p:cNvSpPr txBox="1"/>
          <p:nvPr/>
        </p:nvSpPr>
        <p:spPr>
          <a:xfrm>
            <a:off x="7683664" y="873303"/>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$44</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$264</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$528</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31" name="Straight Connector 30">
            <a:extLst>
              <a:ext uri="{FF2B5EF4-FFF2-40B4-BE49-F238E27FC236}">
                <a16:creationId xmlns:a16="http://schemas.microsoft.com/office/drawing/2014/main" id="{30641D71-017F-C04B-A8C6-C9A80A6495CB}"/>
              </a:ext>
            </a:extLst>
          </p:cNvPr>
          <p:cNvCxnSpPr>
            <a:cxnSpLocks/>
          </p:cNvCxnSpPr>
          <p:nvPr/>
        </p:nvCxnSpPr>
        <p:spPr>
          <a:xfrm>
            <a:off x="10013755" y="1565285"/>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641825-0243-7C47-8F70-99D243C90C5B}"/>
              </a:ext>
            </a:extLst>
          </p:cNvPr>
          <p:cNvCxnSpPr>
            <a:cxnSpLocks/>
          </p:cNvCxnSpPr>
          <p:nvPr/>
        </p:nvCxnSpPr>
        <p:spPr>
          <a:xfrm>
            <a:off x="10013755" y="227186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ike Road Chardonnay | Vivino">
            <a:extLst>
              <a:ext uri="{FF2B5EF4-FFF2-40B4-BE49-F238E27FC236}">
                <a16:creationId xmlns:a16="http://schemas.microsoft.com/office/drawing/2014/main" id="{69E4575B-EEA8-8A40-A691-7ED571EFA3A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9330" y="870720"/>
            <a:ext cx="920867" cy="325012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descr="A picture containing vegetable&#10;&#10;Description automatically generated">
            <a:extLst>
              <a:ext uri="{FF2B5EF4-FFF2-40B4-BE49-F238E27FC236}">
                <a16:creationId xmlns:a16="http://schemas.microsoft.com/office/drawing/2014/main" id="{DF8D1175-4941-D641-92D7-352AF6162A3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064"/>
            <a:ext cx="12191998" cy="6860951"/>
          </a:xfrm>
          <a:prstGeom prst="rect">
            <a:avLst/>
          </a:prstGeom>
        </p:spPr>
      </p:pic>
      <p:sp>
        <p:nvSpPr>
          <p:cNvPr id="85" name="Rectangle 84">
            <a:extLst>
              <a:ext uri="{FF2B5EF4-FFF2-40B4-BE49-F238E27FC236}">
                <a16:creationId xmlns:a16="http://schemas.microsoft.com/office/drawing/2014/main" id="{FA10347E-60E5-4745-9015-39DDBB4FF5CD}"/>
              </a:ext>
            </a:extLst>
          </p:cNvPr>
          <p:cNvSpPr/>
          <p:nvPr/>
        </p:nvSpPr>
        <p:spPr>
          <a:xfrm>
            <a:off x="0" y="6852064"/>
            <a:ext cx="5120640" cy="6866887"/>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49F3DA48-1638-5F4B-8DD6-B007E7ED2D54}"/>
              </a:ext>
            </a:extLst>
          </p:cNvPr>
          <p:cNvSpPr txBox="1"/>
          <p:nvPr/>
        </p:nvSpPr>
        <p:spPr>
          <a:xfrm>
            <a:off x="907865" y="1985296"/>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36" name="Straight Connector 35">
            <a:extLst>
              <a:ext uri="{FF2B5EF4-FFF2-40B4-BE49-F238E27FC236}">
                <a16:creationId xmlns:a16="http://schemas.microsoft.com/office/drawing/2014/main" id="{5184382E-6CE6-0E45-B774-C341327329E6}"/>
              </a:ext>
            </a:extLst>
          </p:cNvPr>
          <p:cNvCxnSpPr>
            <a:cxnSpLocks/>
          </p:cNvCxnSpPr>
          <p:nvPr/>
        </p:nvCxnSpPr>
        <p:spPr>
          <a:xfrm>
            <a:off x="907865" y="2449282"/>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hlinkClick r:id="rId4" action="ppaction://hlinksldjump"/>
            <a:extLst>
              <a:ext uri="{FF2B5EF4-FFF2-40B4-BE49-F238E27FC236}">
                <a16:creationId xmlns:a16="http://schemas.microsoft.com/office/drawing/2014/main" id="{A4F2F4EF-6B6C-AB46-AD49-9270EBAA828B}"/>
              </a:ext>
            </a:extLst>
          </p:cNvPr>
          <p:cNvSpPr txBox="1"/>
          <p:nvPr/>
        </p:nvSpPr>
        <p:spPr>
          <a:xfrm>
            <a:off x="907864" y="2516103"/>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CANTINA RAUSCEDO</a:t>
            </a:r>
          </a:p>
        </p:txBody>
      </p:sp>
      <p:cxnSp>
        <p:nvCxnSpPr>
          <p:cNvPr id="39" name="Straight Connector 38">
            <a:extLst>
              <a:ext uri="{FF2B5EF4-FFF2-40B4-BE49-F238E27FC236}">
                <a16:creationId xmlns:a16="http://schemas.microsoft.com/office/drawing/2014/main" id="{DC8FFA9A-00CB-BA45-BACD-163814400FD1}"/>
              </a:ext>
            </a:extLst>
          </p:cNvPr>
          <p:cNvCxnSpPr>
            <a:cxnSpLocks/>
          </p:cNvCxnSpPr>
          <p:nvPr/>
        </p:nvCxnSpPr>
        <p:spPr>
          <a:xfrm>
            <a:off x="907862" y="3064330"/>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hlinkClick r:id="rId5" action="ppaction://hlinksldjump"/>
            <a:extLst>
              <a:ext uri="{FF2B5EF4-FFF2-40B4-BE49-F238E27FC236}">
                <a16:creationId xmlns:a16="http://schemas.microsoft.com/office/drawing/2014/main" id="{97FF68C0-4C95-294C-8337-5550320581E1}"/>
              </a:ext>
            </a:extLst>
          </p:cNvPr>
          <p:cNvSpPr txBox="1"/>
          <p:nvPr/>
        </p:nvSpPr>
        <p:spPr>
          <a:xfrm>
            <a:off x="907862" y="3160476"/>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ST. FRANCIS</a:t>
            </a:r>
          </a:p>
        </p:txBody>
      </p:sp>
      <p:cxnSp>
        <p:nvCxnSpPr>
          <p:cNvPr id="41" name="Straight Connector 40">
            <a:extLst>
              <a:ext uri="{FF2B5EF4-FFF2-40B4-BE49-F238E27FC236}">
                <a16:creationId xmlns:a16="http://schemas.microsoft.com/office/drawing/2014/main" id="{5AC5D2F6-C7FE-A64F-889E-BE0BFD4E5420}"/>
              </a:ext>
            </a:extLst>
          </p:cNvPr>
          <p:cNvCxnSpPr>
            <a:cxnSpLocks/>
          </p:cNvCxnSpPr>
          <p:nvPr/>
        </p:nvCxnSpPr>
        <p:spPr>
          <a:xfrm>
            <a:off x="907861" y="3714536"/>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hlinkClick r:id="rId6" action="ppaction://hlinksldjump"/>
            <a:extLst>
              <a:ext uri="{FF2B5EF4-FFF2-40B4-BE49-F238E27FC236}">
                <a16:creationId xmlns:a16="http://schemas.microsoft.com/office/drawing/2014/main" id="{3A419E89-BA04-5C4B-9968-E92224AF76C5}"/>
              </a:ext>
            </a:extLst>
          </p:cNvPr>
          <p:cNvSpPr txBox="1"/>
          <p:nvPr/>
        </p:nvSpPr>
        <p:spPr>
          <a:xfrm>
            <a:off x="907861" y="3806136"/>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STAETE LANDT</a:t>
            </a:r>
          </a:p>
        </p:txBody>
      </p:sp>
      <p:cxnSp>
        <p:nvCxnSpPr>
          <p:cNvPr id="43" name="Straight Connector 42">
            <a:extLst>
              <a:ext uri="{FF2B5EF4-FFF2-40B4-BE49-F238E27FC236}">
                <a16:creationId xmlns:a16="http://schemas.microsoft.com/office/drawing/2014/main" id="{E9862D78-3B23-0D45-A638-60D275D45715}"/>
              </a:ext>
            </a:extLst>
          </p:cNvPr>
          <p:cNvCxnSpPr>
            <a:cxnSpLocks/>
          </p:cNvCxnSpPr>
          <p:nvPr/>
        </p:nvCxnSpPr>
        <p:spPr>
          <a:xfrm>
            <a:off x="907861" y="4348598"/>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hlinkClick r:id="rId7" action="ppaction://hlinksldjump"/>
            <a:extLst>
              <a:ext uri="{FF2B5EF4-FFF2-40B4-BE49-F238E27FC236}">
                <a16:creationId xmlns:a16="http://schemas.microsoft.com/office/drawing/2014/main" id="{E807C44C-CD46-C241-B0F6-01FF06273136}"/>
              </a:ext>
            </a:extLst>
          </p:cNvPr>
          <p:cNvSpPr txBox="1"/>
          <p:nvPr/>
        </p:nvSpPr>
        <p:spPr>
          <a:xfrm>
            <a:off x="907861" y="4435171"/>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ELK COVE</a:t>
            </a:r>
          </a:p>
        </p:txBody>
      </p:sp>
      <p:sp>
        <p:nvSpPr>
          <p:cNvPr id="45" name="TextBox 44">
            <a:extLst>
              <a:ext uri="{FF2B5EF4-FFF2-40B4-BE49-F238E27FC236}">
                <a16:creationId xmlns:a16="http://schemas.microsoft.com/office/drawing/2014/main" id="{B4436803-BA61-444D-A83B-7B13D2D25BEA}"/>
              </a:ext>
            </a:extLst>
          </p:cNvPr>
          <p:cNvSpPr txBox="1"/>
          <p:nvPr/>
        </p:nvSpPr>
        <p:spPr>
          <a:xfrm>
            <a:off x="907862" y="274548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FRIULI, ITALY</a:t>
            </a:r>
          </a:p>
        </p:txBody>
      </p:sp>
      <p:sp>
        <p:nvSpPr>
          <p:cNvPr id="46" name="TextBox 45">
            <a:extLst>
              <a:ext uri="{FF2B5EF4-FFF2-40B4-BE49-F238E27FC236}">
                <a16:creationId xmlns:a16="http://schemas.microsoft.com/office/drawing/2014/main" id="{35ADB894-418A-6846-A407-6AFD13A6EDD3}"/>
              </a:ext>
            </a:extLst>
          </p:cNvPr>
          <p:cNvSpPr txBox="1"/>
          <p:nvPr/>
        </p:nvSpPr>
        <p:spPr>
          <a:xfrm>
            <a:off x="907861" y="3399936"/>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47" name="TextBox 46">
            <a:extLst>
              <a:ext uri="{FF2B5EF4-FFF2-40B4-BE49-F238E27FC236}">
                <a16:creationId xmlns:a16="http://schemas.microsoft.com/office/drawing/2014/main" id="{B356B859-BB6F-324F-AE70-8F1B0AEC64CF}"/>
              </a:ext>
            </a:extLst>
          </p:cNvPr>
          <p:cNvSpPr txBox="1"/>
          <p:nvPr/>
        </p:nvSpPr>
        <p:spPr>
          <a:xfrm>
            <a:off x="907861" y="404563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MARLBOROUGH, NZ</a:t>
            </a:r>
          </a:p>
        </p:txBody>
      </p:sp>
      <p:sp>
        <p:nvSpPr>
          <p:cNvPr id="48" name="TextBox 47">
            <a:extLst>
              <a:ext uri="{FF2B5EF4-FFF2-40B4-BE49-F238E27FC236}">
                <a16:creationId xmlns:a16="http://schemas.microsoft.com/office/drawing/2014/main" id="{9E6108C8-43E4-D143-A868-BEAB2BB5F451}"/>
              </a:ext>
            </a:extLst>
          </p:cNvPr>
          <p:cNvSpPr txBox="1"/>
          <p:nvPr/>
        </p:nvSpPr>
        <p:spPr>
          <a:xfrm>
            <a:off x="907861" y="466393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OREGON, USA</a:t>
            </a:r>
          </a:p>
        </p:txBody>
      </p:sp>
      <p:cxnSp>
        <p:nvCxnSpPr>
          <p:cNvPr id="49" name="Straight Connector 48">
            <a:extLst>
              <a:ext uri="{FF2B5EF4-FFF2-40B4-BE49-F238E27FC236}">
                <a16:creationId xmlns:a16="http://schemas.microsoft.com/office/drawing/2014/main" id="{56F3B532-9FC6-B84E-826E-59A27D9A3A03}"/>
              </a:ext>
            </a:extLst>
          </p:cNvPr>
          <p:cNvCxnSpPr>
            <a:cxnSpLocks/>
          </p:cNvCxnSpPr>
          <p:nvPr/>
        </p:nvCxnSpPr>
        <p:spPr>
          <a:xfrm>
            <a:off x="907861" y="4974136"/>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0" name="Graphic 49" descr="Caret Left with solid fill">
            <a:hlinkClick r:id="rId4" action="ppaction://hlinksldjump"/>
            <a:extLst>
              <a:ext uri="{FF2B5EF4-FFF2-40B4-BE49-F238E27FC236}">
                <a16:creationId xmlns:a16="http://schemas.microsoft.com/office/drawing/2014/main" id="{06F223DC-875F-F446-984F-3CE432FC21B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2572541"/>
            <a:ext cx="341785" cy="341785"/>
          </a:xfrm>
          <a:prstGeom prst="rect">
            <a:avLst/>
          </a:prstGeom>
        </p:spPr>
      </p:pic>
      <p:pic>
        <p:nvPicPr>
          <p:cNvPr id="51" name="Graphic 50" descr="Caret Left with solid fill">
            <a:hlinkClick r:id="rId5" action="ppaction://hlinksldjump"/>
            <a:extLst>
              <a:ext uri="{FF2B5EF4-FFF2-40B4-BE49-F238E27FC236}">
                <a16:creationId xmlns:a16="http://schemas.microsoft.com/office/drawing/2014/main" id="{A3E1E434-CD26-474C-81CC-A201F3CF577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3231013"/>
            <a:ext cx="341785" cy="341785"/>
          </a:xfrm>
          <a:prstGeom prst="rect">
            <a:avLst/>
          </a:prstGeom>
        </p:spPr>
      </p:pic>
      <p:pic>
        <p:nvPicPr>
          <p:cNvPr id="52" name="Graphic 51" descr="Caret Left with solid fill">
            <a:hlinkClick r:id="rId6" action="ppaction://hlinksldjump"/>
            <a:extLst>
              <a:ext uri="{FF2B5EF4-FFF2-40B4-BE49-F238E27FC236}">
                <a16:creationId xmlns:a16="http://schemas.microsoft.com/office/drawing/2014/main" id="{844B271E-9DFF-9840-ABFB-6CEB77C64DA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3870327"/>
            <a:ext cx="341785" cy="341785"/>
          </a:xfrm>
          <a:prstGeom prst="rect">
            <a:avLst/>
          </a:prstGeom>
        </p:spPr>
      </p:pic>
      <p:pic>
        <p:nvPicPr>
          <p:cNvPr id="53" name="Graphic 52" descr="Caret Left with solid fill">
            <a:hlinkClick r:id="rId7" action="ppaction://hlinksldjump"/>
            <a:extLst>
              <a:ext uri="{FF2B5EF4-FFF2-40B4-BE49-F238E27FC236}">
                <a16:creationId xmlns:a16="http://schemas.microsoft.com/office/drawing/2014/main" id="{A31AC26E-8665-D740-B16D-C20DC9E291C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4" y="4497536"/>
            <a:ext cx="341785" cy="341785"/>
          </a:xfrm>
          <a:prstGeom prst="rect">
            <a:avLst/>
          </a:prstGeom>
        </p:spPr>
      </p:pic>
      <p:sp>
        <p:nvSpPr>
          <p:cNvPr id="54" name="TextBox 53">
            <a:hlinkClick r:id="rId10" action="ppaction://hlinksldjump"/>
            <a:extLst>
              <a:ext uri="{FF2B5EF4-FFF2-40B4-BE49-F238E27FC236}">
                <a16:creationId xmlns:a16="http://schemas.microsoft.com/office/drawing/2014/main" id="{A2E40300-5BBB-D94C-90E6-504B358AE303}"/>
              </a:ext>
            </a:extLst>
          </p:cNvPr>
          <p:cNvSpPr txBox="1"/>
          <p:nvPr/>
        </p:nvSpPr>
        <p:spPr>
          <a:xfrm>
            <a:off x="907861" y="503127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VACHERON</a:t>
            </a:r>
          </a:p>
        </p:txBody>
      </p:sp>
      <p:sp>
        <p:nvSpPr>
          <p:cNvPr id="55" name="TextBox 54">
            <a:extLst>
              <a:ext uri="{FF2B5EF4-FFF2-40B4-BE49-F238E27FC236}">
                <a16:creationId xmlns:a16="http://schemas.microsoft.com/office/drawing/2014/main" id="{F2C4AE39-9CF6-6640-B50A-F765B457A233}"/>
              </a:ext>
            </a:extLst>
          </p:cNvPr>
          <p:cNvSpPr txBox="1"/>
          <p:nvPr/>
        </p:nvSpPr>
        <p:spPr>
          <a:xfrm>
            <a:off x="907860" y="5265391"/>
            <a:ext cx="3297398"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LOIRE VALLEY, FRANCE</a:t>
            </a:r>
          </a:p>
        </p:txBody>
      </p:sp>
      <p:pic>
        <p:nvPicPr>
          <p:cNvPr id="56" name="Graphic 55" descr="Caret Left with solid fill">
            <a:hlinkClick r:id="rId10" action="ppaction://hlinksldjump"/>
            <a:extLst>
              <a:ext uri="{FF2B5EF4-FFF2-40B4-BE49-F238E27FC236}">
                <a16:creationId xmlns:a16="http://schemas.microsoft.com/office/drawing/2014/main" id="{C2007C40-950C-8746-916E-985F01EBCBF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4" y="5083123"/>
            <a:ext cx="341785" cy="341785"/>
          </a:xfrm>
          <a:prstGeom prst="rect">
            <a:avLst/>
          </a:prstGeom>
        </p:spPr>
      </p:pic>
      <p:sp>
        <p:nvSpPr>
          <p:cNvPr id="57" name="TextBox 56">
            <a:hlinkClick r:id="rId11" action="ppaction://hlinksldjump"/>
            <a:extLst>
              <a:ext uri="{FF2B5EF4-FFF2-40B4-BE49-F238E27FC236}">
                <a16:creationId xmlns:a16="http://schemas.microsoft.com/office/drawing/2014/main" id="{7F548A3E-DA79-DF45-BA07-D8C25A777863}"/>
              </a:ext>
            </a:extLst>
          </p:cNvPr>
          <p:cNvSpPr txBox="1"/>
          <p:nvPr/>
        </p:nvSpPr>
        <p:spPr>
          <a:xfrm>
            <a:off x="907861" y="1262322"/>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58" name="TextBox 57">
            <a:hlinkClick r:id="rId12" action="ppaction://hlinksldjump"/>
            <a:extLst>
              <a:ext uri="{FF2B5EF4-FFF2-40B4-BE49-F238E27FC236}">
                <a16:creationId xmlns:a16="http://schemas.microsoft.com/office/drawing/2014/main" id="{C28FDE94-5CF2-3C47-AA3D-9AFD9A55CBB1}"/>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1506834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descr="A picture containing vegetable&#10;&#10;Description automatically generated">
            <a:extLst>
              <a:ext uri="{FF2B5EF4-FFF2-40B4-BE49-F238E27FC236}">
                <a16:creationId xmlns:a16="http://schemas.microsoft.com/office/drawing/2014/main" id="{4DA65B6A-5DBF-E54A-BC17-3DFECDBDF2A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0"/>
            <a:ext cx="12191998" cy="6860951"/>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E3570809-1EF2-3E42-8E3C-A46F00A56DE4}"/>
              </a:ext>
            </a:extLst>
          </p:cNvPr>
          <p:cNvSpPr txBox="1"/>
          <p:nvPr/>
        </p:nvSpPr>
        <p:spPr>
          <a:xfrm>
            <a:off x="5653114" y="4324060"/>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VACHERON, SANCERRE, LOIRE VALLEY, FRANCE</a:t>
            </a:r>
          </a:p>
        </p:txBody>
      </p:sp>
      <p:sp>
        <p:nvSpPr>
          <p:cNvPr id="29" name="TextBox 28">
            <a:extLst>
              <a:ext uri="{FF2B5EF4-FFF2-40B4-BE49-F238E27FC236}">
                <a16:creationId xmlns:a16="http://schemas.microsoft.com/office/drawing/2014/main" id="{D8CFE9B6-7DD5-764E-A3B0-E418F5E107F2}"/>
              </a:ext>
            </a:extLst>
          </p:cNvPr>
          <p:cNvSpPr txBox="1"/>
          <p:nvPr/>
        </p:nvSpPr>
        <p:spPr>
          <a:xfrm>
            <a:off x="5410056" y="4988363"/>
            <a:ext cx="6492504" cy="1569660"/>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FULL-BODIED, VERY ELEGANT, BALANCED AND FRUIT INTENSE, WITH MINERAL AND PHENOLIC GRIP. IT HAS A LONG AND POWERFUL FINISH. WITH THE VINEYARD HAVING EQUAL PARTS FLINT AND CHALK SOILS, THE SAUVIGNON BLANC HAS A NERVOUS EDGE AND JUICY CORE OF CITRUS FRUIT. THE AROMATIC FINISH REVEALS MANGO, CASSIS AND MINERAL FLAVOURS. ENJOY WITH SALADS WITH FRESH GOAT CHEESE, OYSTERS OR SHELLFISH.</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30" name="TextBox 29">
            <a:extLst>
              <a:ext uri="{FF2B5EF4-FFF2-40B4-BE49-F238E27FC236}">
                <a16:creationId xmlns:a16="http://schemas.microsoft.com/office/drawing/2014/main" id="{DF99930B-F8A9-0648-95E7-07164EA40478}"/>
              </a:ext>
            </a:extLst>
          </p:cNvPr>
          <p:cNvSpPr txBox="1"/>
          <p:nvPr/>
        </p:nvSpPr>
        <p:spPr>
          <a:xfrm>
            <a:off x="7683664" y="873303"/>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$68</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$408</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$816</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31" name="Straight Connector 30">
            <a:extLst>
              <a:ext uri="{FF2B5EF4-FFF2-40B4-BE49-F238E27FC236}">
                <a16:creationId xmlns:a16="http://schemas.microsoft.com/office/drawing/2014/main" id="{BBBE631B-F757-3B44-BA12-F32FFAD731A7}"/>
              </a:ext>
            </a:extLst>
          </p:cNvPr>
          <p:cNvCxnSpPr>
            <a:cxnSpLocks/>
          </p:cNvCxnSpPr>
          <p:nvPr/>
        </p:nvCxnSpPr>
        <p:spPr>
          <a:xfrm>
            <a:off x="10013755" y="1565285"/>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0C5A6D-B8B5-4143-A564-A430A18907C7}"/>
              </a:ext>
            </a:extLst>
          </p:cNvPr>
          <p:cNvCxnSpPr>
            <a:cxnSpLocks/>
          </p:cNvCxnSpPr>
          <p:nvPr/>
        </p:nvCxnSpPr>
        <p:spPr>
          <a:xfrm>
            <a:off x="10013755" y="227186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0484" name="Picture 4" descr="Domaine Vacheron Sancerre Blanc | Vivino">
            <a:extLst>
              <a:ext uri="{FF2B5EF4-FFF2-40B4-BE49-F238E27FC236}">
                <a16:creationId xmlns:a16="http://schemas.microsoft.com/office/drawing/2014/main" id="{953D2007-D74B-BA4E-9062-26899C8A13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72090" y="782148"/>
            <a:ext cx="968400" cy="333080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A picture containing vegetable&#10;&#10;Description automatically generated">
            <a:extLst>
              <a:ext uri="{FF2B5EF4-FFF2-40B4-BE49-F238E27FC236}">
                <a16:creationId xmlns:a16="http://schemas.microsoft.com/office/drawing/2014/main" id="{641A137D-AD29-814A-AE49-3C76014CD15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064"/>
            <a:ext cx="12191998" cy="6860951"/>
          </a:xfrm>
          <a:prstGeom prst="rect">
            <a:avLst/>
          </a:prstGeom>
        </p:spPr>
      </p:pic>
      <p:sp>
        <p:nvSpPr>
          <p:cNvPr id="88" name="Rectangle 87">
            <a:extLst>
              <a:ext uri="{FF2B5EF4-FFF2-40B4-BE49-F238E27FC236}">
                <a16:creationId xmlns:a16="http://schemas.microsoft.com/office/drawing/2014/main" id="{D9828B7D-FD43-994F-80D0-EBCA90A47475}"/>
              </a:ext>
            </a:extLst>
          </p:cNvPr>
          <p:cNvSpPr/>
          <p:nvPr/>
        </p:nvSpPr>
        <p:spPr>
          <a:xfrm>
            <a:off x="0" y="6850591"/>
            <a:ext cx="5120640" cy="686836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5AC6A1D8-B07C-A644-82AC-680BB0FFBAD1}"/>
              </a:ext>
            </a:extLst>
          </p:cNvPr>
          <p:cNvSpPr txBox="1"/>
          <p:nvPr/>
        </p:nvSpPr>
        <p:spPr>
          <a:xfrm>
            <a:off x="907865" y="1985296"/>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36" name="Straight Connector 35">
            <a:extLst>
              <a:ext uri="{FF2B5EF4-FFF2-40B4-BE49-F238E27FC236}">
                <a16:creationId xmlns:a16="http://schemas.microsoft.com/office/drawing/2014/main" id="{83D539E1-FD58-CF4F-A66A-898FD790F83D}"/>
              </a:ext>
            </a:extLst>
          </p:cNvPr>
          <p:cNvCxnSpPr>
            <a:cxnSpLocks/>
          </p:cNvCxnSpPr>
          <p:nvPr/>
        </p:nvCxnSpPr>
        <p:spPr>
          <a:xfrm>
            <a:off x="907865" y="2449282"/>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a:hlinkClick r:id="rId4" action="ppaction://hlinksldjump"/>
            <a:extLst>
              <a:ext uri="{FF2B5EF4-FFF2-40B4-BE49-F238E27FC236}">
                <a16:creationId xmlns:a16="http://schemas.microsoft.com/office/drawing/2014/main" id="{BF5A92BA-2A94-DC42-A5BC-11940CEFEC35}"/>
              </a:ext>
            </a:extLst>
          </p:cNvPr>
          <p:cNvSpPr txBox="1"/>
          <p:nvPr/>
        </p:nvSpPr>
        <p:spPr>
          <a:xfrm>
            <a:off x="907864" y="2516103"/>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CANTINA RAUSCEDO</a:t>
            </a:r>
          </a:p>
        </p:txBody>
      </p:sp>
      <p:cxnSp>
        <p:nvCxnSpPr>
          <p:cNvPr id="39" name="Straight Connector 38">
            <a:extLst>
              <a:ext uri="{FF2B5EF4-FFF2-40B4-BE49-F238E27FC236}">
                <a16:creationId xmlns:a16="http://schemas.microsoft.com/office/drawing/2014/main" id="{B4A2AF00-0583-604F-A18A-A92536B5B548}"/>
              </a:ext>
            </a:extLst>
          </p:cNvPr>
          <p:cNvCxnSpPr>
            <a:cxnSpLocks/>
          </p:cNvCxnSpPr>
          <p:nvPr/>
        </p:nvCxnSpPr>
        <p:spPr>
          <a:xfrm>
            <a:off x="907862" y="3064330"/>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hlinkClick r:id="rId5" action="ppaction://hlinksldjump"/>
            <a:extLst>
              <a:ext uri="{FF2B5EF4-FFF2-40B4-BE49-F238E27FC236}">
                <a16:creationId xmlns:a16="http://schemas.microsoft.com/office/drawing/2014/main" id="{3128DEF5-862B-A94A-9B6E-37069F4F72E9}"/>
              </a:ext>
            </a:extLst>
          </p:cNvPr>
          <p:cNvSpPr txBox="1"/>
          <p:nvPr/>
        </p:nvSpPr>
        <p:spPr>
          <a:xfrm>
            <a:off x="907862" y="3160476"/>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ST. FRANCIS</a:t>
            </a:r>
          </a:p>
        </p:txBody>
      </p:sp>
      <p:cxnSp>
        <p:nvCxnSpPr>
          <p:cNvPr id="41" name="Straight Connector 40">
            <a:extLst>
              <a:ext uri="{FF2B5EF4-FFF2-40B4-BE49-F238E27FC236}">
                <a16:creationId xmlns:a16="http://schemas.microsoft.com/office/drawing/2014/main" id="{555B64BB-FA57-5449-8144-0CF94DFA08BB}"/>
              </a:ext>
            </a:extLst>
          </p:cNvPr>
          <p:cNvCxnSpPr>
            <a:cxnSpLocks/>
          </p:cNvCxnSpPr>
          <p:nvPr/>
        </p:nvCxnSpPr>
        <p:spPr>
          <a:xfrm>
            <a:off x="907861" y="3714536"/>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hlinkClick r:id="rId6" action="ppaction://hlinksldjump"/>
            <a:extLst>
              <a:ext uri="{FF2B5EF4-FFF2-40B4-BE49-F238E27FC236}">
                <a16:creationId xmlns:a16="http://schemas.microsoft.com/office/drawing/2014/main" id="{528EBAB0-47E5-BA40-B742-B716907E7F15}"/>
              </a:ext>
            </a:extLst>
          </p:cNvPr>
          <p:cNvSpPr txBox="1"/>
          <p:nvPr/>
        </p:nvSpPr>
        <p:spPr>
          <a:xfrm>
            <a:off x="907861" y="3806136"/>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STAETE LANDT</a:t>
            </a:r>
          </a:p>
        </p:txBody>
      </p:sp>
      <p:cxnSp>
        <p:nvCxnSpPr>
          <p:cNvPr id="43" name="Straight Connector 42">
            <a:extLst>
              <a:ext uri="{FF2B5EF4-FFF2-40B4-BE49-F238E27FC236}">
                <a16:creationId xmlns:a16="http://schemas.microsoft.com/office/drawing/2014/main" id="{D4A97FD0-78E1-AA47-8E0B-B1838200E8C7}"/>
              </a:ext>
            </a:extLst>
          </p:cNvPr>
          <p:cNvCxnSpPr>
            <a:cxnSpLocks/>
          </p:cNvCxnSpPr>
          <p:nvPr/>
        </p:nvCxnSpPr>
        <p:spPr>
          <a:xfrm>
            <a:off x="907861" y="4348598"/>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hlinkClick r:id="rId7" action="ppaction://hlinksldjump"/>
            <a:extLst>
              <a:ext uri="{FF2B5EF4-FFF2-40B4-BE49-F238E27FC236}">
                <a16:creationId xmlns:a16="http://schemas.microsoft.com/office/drawing/2014/main" id="{C2F2DF5B-9A69-8E47-AB7B-20A4AA7F9DEA}"/>
              </a:ext>
            </a:extLst>
          </p:cNvPr>
          <p:cNvSpPr txBox="1"/>
          <p:nvPr/>
        </p:nvSpPr>
        <p:spPr>
          <a:xfrm>
            <a:off x="907861" y="4435171"/>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ELK COVE</a:t>
            </a:r>
          </a:p>
        </p:txBody>
      </p:sp>
      <p:sp>
        <p:nvSpPr>
          <p:cNvPr id="45" name="TextBox 44">
            <a:extLst>
              <a:ext uri="{FF2B5EF4-FFF2-40B4-BE49-F238E27FC236}">
                <a16:creationId xmlns:a16="http://schemas.microsoft.com/office/drawing/2014/main" id="{832FDB7D-5229-4147-8528-6E913DE5AC1F}"/>
              </a:ext>
            </a:extLst>
          </p:cNvPr>
          <p:cNvSpPr txBox="1"/>
          <p:nvPr/>
        </p:nvSpPr>
        <p:spPr>
          <a:xfrm>
            <a:off x="907862" y="274548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FRIULI, ITALY</a:t>
            </a:r>
          </a:p>
        </p:txBody>
      </p:sp>
      <p:sp>
        <p:nvSpPr>
          <p:cNvPr id="46" name="TextBox 45">
            <a:extLst>
              <a:ext uri="{FF2B5EF4-FFF2-40B4-BE49-F238E27FC236}">
                <a16:creationId xmlns:a16="http://schemas.microsoft.com/office/drawing/2014/main" id="{230BE4B7-0D3C-0741-865D-100A51DE394D}"/>
              </a:ext>
            </a:extLst>
          </p:cNvPr>
          <p:cNvSpPr txBox="1"/>
          <p:nvPr/>
        </p:nvSpPr>
        <p:spPr>
          <a:xfrm>
            <a:off x="907861" y="3399936"/>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47" name="TextBox 46">
            <a:extLst>
              <a:ext uri="{FF2B5EF4-FFF2-40B4-BE49-F238E27FC236}">
                <a16:creationId xmlns:a16="http://schemas.microsoft.com/office/drawing/2014/main" id="{233937C6-17F6-9142-A175-7160356D5F5E}"/>
              </a:ext>
            </a:extLst>
          </p:cNvPr>
          <p:cNvSpPr txBox="1"/>
          <p:nvPr/>
        </p:nvSpPr>
        <p:spPr>
          <a:xfrm>
            <a:off x="907861" y="404563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MARLBOROUGH, NZ</a:t>
            </a:r>
          </a:p>
        </p:txBody>
      </p:sp>
      <p:sp>
        <p:nvSpPr>
          <p:cNvPr id="48" name="TextBox 47">
            <a:extLst>
              <a:ext uri="{FF2B5EF4-FFF2-40B4-BE49-F238E27FC236}">
                <a16:creationId xmlns:a16="http://schemas.microsoft.com/office/drawing/2014/main" id="{EA521BFD-4E02-B448-943F-B7DB116F2E9A}"/>
              </a:ext>
            </a:extLst>
          </p:cNvPr>
          <p:cNvSpPr txBox="1"/>
          <p:nvPr/>
        </p:nvSpPr>
        <p:spPr>
          <a:xfrm>
            <a:off x="907861" y="466393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OREGON, USA</a:t>
            </a:r>
          </a:p>
        </p:txBody>
      </p:sp>
      <p:cxnSp>
        <p:nvCxnSpPr>
          <p:cNvPr id="49" name="Straight Connector 48">
            <a:extLst>
              <a:ext uri="{FF2B5EF4-FFF2-40B4-BE49-F238E27FC236}">
                <a16:creationId xmlns:a16="http://schemas.microsoft.com/office/drawing/2014/main" id="{488F92E7-6103-CB49-8E49-F60BFD01F30E}"/>
              </a:ext>
            </a:extLst>
          </p:cNvPr>
          <p:cNvCxnSpPr>
            <a:cxnSpLocks/>
          </p:cNvCxnSpPr>
          <p:nvPr/>
        </p:nvCxnSpPr>
        <p:spPr>
          <a:xfrm>
            <a:off x="907861" y="4974136"/>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0" name="Graphic 49" descr="Caret Left with solid fill">
            <a:hlinkClick r:id="rId4" action="ppaction://hlinksldjump"/>
            <a:extLst>
              <a:ext uri="{FF2B5EF4-FFF2-40B4-BE49-F238E27FC236}">
                <a16:creationId xmlns:a16="http://schemas.microsoft.com/office/drawing/2014/main" id="{4D055807-AAC7-504F-BCD4-42BC90667EE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2572541"/>
            <a:ext cx="341785" cy="341785"/>
          </a:xfrm>
          <a:prstGeom prst="rect">
            <a:avLst/>
          </a:prstGeom>
        </p:spPr>
      </p:pic>
      <p:pic>
        <p:nvPicPr>
          <p:cNvPr id="51" name="Graphic 50" descr="Caret Left with solid fill">
            <a:hlinkClick r:id="rId5" action="ppaction://hlinksldjump"/>
            <a:extLst>
              <a:ext uri="{FF2B5EF4-FFF2-40B4-BE49-F238E27FC236}">
                <a16:creationId xmlns:a16="http://schemas.microsoft.com/office/drawing/2014/main" id="{AC042017-3535-6C4A-819D-30BA0F1C277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3231013"/>
            <a:ext cx="341785" cy="341785"/>
          </a:xfrm>
          <a:prstGeom prst="rect">
            <a:avLst/>
          </a:prstGeom>
        </p:spPr>
      </p:pic>
      <p:pic>
        <p:nvPicPr>
          <p:cNvPr id="52" name="Graphic 51" descr="Caret Left with solid fill">
            <a:hlinkClick r:id="rId6" action="ppaction://hlinksldjump"/>
            <a:extLst>
              <a:ext uri="{FF2B5EF4-FFF2-40B4-BE49-F238E27FC236}">
                <a16:creationId xmlns:a16="http://schemas.microsoft.com/office/drawing/2014/main" id="{1D2671DF-87F2-894E-8F06-2459ACBABF4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3870327"/>
            <a:ext cx="341785" cy="341785"/>
          </a:xfrm>
          <a:prstGeom prst="rect">
            <a:avLst/>
          </a:prstGeom>
        </p:spPr>
      </p:pic>
      <p:pic>
        <p:nvPicPr>
          <p:cNvPr id="53" name="Graphic 52" descr="Caret Left with solid fill">
            <a:hlinkClick r:id="rId7" action="ppaction://hlinksldjump"/>
            <a:extLst>
              <a:ext uri="{FF2B5EF4-FFF2-40B4-BE49-F238E27FC236}">
                <a16:creationId xmlns:a16="http://schemas.microsoft.com/office/drawing/2014/main" id="{CCF92BE7-6034-9841-936C-6EA0BA3069A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4" y="4497536"/>
            <a:ext cx="341785" cy="341785"/>
          </a:xfrm>
          <a:prstGeom prst="rect">
            <a:avLst/>
          </a:prstGeom>
        </p:spPr>
      </p:pic>
      <p:sp>
        <p:nvSpPr>
          <p:cNvPr id="54" name="TextBox 53">
            <a:hlinkClick r:id="rId10" action="ppaction://hlinksldjump"/>
            <a:extLst>
              <a:ext uri="{FF2B5EF4-FFF2-40B4-BE49-F238E27FC236}">
                <a16:creationId xmlns:a16="http://schemas.microsoft.com/office/drawing/2014/main" id="{379A7B2C-BEC4-BE40-B37F-B79BAC255982}"/>
              </a:ext>
            </a:extLst>
          </p:cNvPr>
          <p:cNvSpPr txBox="1"/>
          <p:nvPr/>
        </p:nvSpPr>
        <p:spPr>
          <a:xfrm>
            <a:off x="907861" y="503127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VACHERON</a:t>
            </a:r>
          </a:p>
        </p:txBody>
      </p:sp>
      <p:sp>
        <p:nvSpPr>
          <p:cNvPr id="55" name="TextBox 54">
            <a:extLst>
              <a:ext uri="{FF2B5EF4-FFF2-40B4-BE49-F238E27FC236}">
                <a16:creationId xmlns:a16="http://schemas.microsoft.com/office/drawing/2014/main" id="{E1BEABCF-7BCF-D84A-B310-1AB71BC16B64}"/>
              </a:ext>
            </a:extLst>
          </p:cNvPr>
          <p:cNvSpPr txBox="1"/>
          <p:nvPr/>
        </p:nvSpPr>
        <p:spPr>
          <a:xfrm>
            <a:off x="907860" y="5265391"/>
            <a:ext cx="3297398"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LOIRE VALLEY, FRANCE</a:t>
            </a:r>
          </a:p>
        </p:txBody>
      </p:sp>
      <p:pic>
        <p:nvPicPr>
          <p:cNvPr id="56" name="Graphic 55" descr="Caret Left with solid fill">
            <a:hlinkClick r:id="rId10" action="ppaction://hlinksldjump"/>
            <a:extLst>
              <a:ext uri="{FF2B5EF4-FFF2-40B4-BE49-F238E27FC236}">
                <a16:creationId xmlns:a16="http://schemas.microsoft.com/office/drawing/2014/main" id="{5C449DE6-4795-2647-8F25-48FCDEBF530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4" y="5083123"/>
            <a:ext cx="341785" cy="341785"/>
          </a:xfrm>
          <a:prstGeom prst="rect">
            <a:avLst/>
          </a:prstGeom>
        </p:spPr>
      </p:pic>
      <p:sp>
        <p:nvSpPr>
          <p:cNvPr id="57" name="TextBox 56">
            <a:hlinkClick r:id="rId11" action="ppaction://hlinksldjump"/>
            <a:extLst>
              <a:ext uri="{FF2B5EF4-FFF2-40B4-BE49-F238E27FC236}">
                <a16:creationId xmlns:a16="http://schemas.microsoft.com/office/drawing/2014/main" id="{CEEF544D-49A8-1345-821A-2F0EAD3A0160}"/>
              </a:ext>
            </a:extLst>
          </p:cNvPr>
          <p:cNvSpPr txBox="1"/>
          <p:nvPr/>
        </p:nvSpPr>
        <p:spPr>
          <a:xfrm>
            <a:off x="907861" y="1262322"/>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58" name="TextBox 57">
            <a:hlinkClick r:id="rId12" action="ppaction://hlinksldjump"/>
            <a:extLst>
              <a:ext uri="{FF2B5EF4-FFF2-40B4-BE49-F238E27FC236}">
                <a16:creationId xmlns:a16="http://schemas.microsoft.com/office/drawing/2014/main" id="{53B65D22-A128-D945-8A32-20A314269786}"/>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3675184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dark, clouds, day&#10;&#10;Description automatically generated">
            <a:extLst>
              <a:ext uri="{FF2B5EF4-FFF2-40B4-BE49-F238E27FC236}">
                <a16:creationId xmlns:a16="http://schemas.microsoft.com/office/drawing/2014/main" id="{02E93DC3-BC62-024D-9DCE-D824F4C2CF9B}"/>
              </a:ext>
            </a:extLst>
          </p:cNvPr>
          <p:cNvPicPr>
            <a:picLocks noChangeAspect="1"/>
          </p:cNvPicPr>
          <p:nvPr/>
        </p:nvPicPr>
        <p:blipFill rotWithShape="1">
          <a:blip r:embed="rId2">
            <a:extLst>
              <a:ext uri="{28A0092B-C50C-407E-A947-70E740481C1C}">
                <a14:useLocalDpi xmlns:a14="http://schemas.microsoft.com/office/drawing/2010/main"/>
              </a:ext>
            </a:extLst>
          </a:blip>
          <a:srcRect t="15390"/>
          <a:stretch/>
        </p:blipFill>
        <p:spPr>
          <a:xfrm>
            <a:off x="-1" y="0"/>
            <a:ext cx="12191998" cy="6858000"/>
          </a:xfrm>
          <a:prstGeom prst="rect">
            <a:avLst/>
          </a:prstGeom>
        </p:spPr>
      </p:pic>
      <p:sp>
        <p:nvSpPr>
          <p:cNvPr id="6" name="TextBox 5">
            <a:hlinkClick r:id="rId3" action="ppaction://hlinksldjump"/>
            <a:extLst>
              <a:ext uri="{FF2B5EF4-FFF2-40B4-BE49-F238E27FC236}">
                <a16:creationId xmlns:a16="http://schemas.microsoft.com/office/drawing/2014/main" id="{6CCCA6D4-ABBA-4F4E-9BA0-1C6575C6F5B2}"/>
              </a:ext>
            </a:extLst>
          </p:cNvPr>
          <p:cNvSpPr txBox="1"/>
          <p:nvPr/>
        </p:nvSpPr>
        <p:spPr>
          <a:xfrm>
            <a:off x="2" y="2169963"/>
            <a:ext cx="12191999" cy="1015663"/>
          </a:xfrm>
          <a:prstGeom prst="rect">
            <a:avLst/>
          </a:prstGeom>
          <a:noFill/>
        </p:spPr>
        <p:txBody>
          <a:bodyPr wrap="square" rtlCol="0">
            <a:spAutoFit/>
          </a:bodyPr>
          <a:lstStyle/>
          <a:p>
            <a:pPr algn="ctr"/>
            <a:r>
              <a:rPr lang="en-US" sz="6000" spc="600" dirty="0">
                <a:solidFill>
                  <a:schemeClr val="bg1"/>
                </a:solidFill>
                <a:latin typeface="Avenir Book" panose="02000503020000020003" pitchFamily="2" charset="0"/>
                <a:ea typeface="Heiti SC Medium" pitchFamily="2" charset="-128"/>
                <a:cs typeface="Aharoni" panose="02010803020104030203" pitchFamily="2" charset="-79"/>
              </a:rPr>
              <a:t>AMANDA’S PICKS</a:t>
            </a:r>
          </a:p>
        </p:txBody>
      </p:sp>
      <p:sp>
        <p:nvSpPr>
          <p:cNvPr id="7" name="TextBox 6">
            <a:hlinkClick r:id="rId3" action="ppaction://hlinksldjump"/>
            <a:extLst>
              <a:ext uri="{FF2B5EF4-FFF2-40B4-BE49-F238E27FC236}">
                <a16:creationId xmlns:a16="http://schemas.microsoft.com/office/drawing/2014/main" id="{35CE0F78-BC3F-6E46-8BA9-062E9E1222AB}"/>
              </a:ext>
            </a:extLst>
          </p:cNvPr>
          <p:cNvSpPr txBox="1"/>
          <p:nvPr/>
        </p:nvSpPr>
        <p:spPr>
          <a:xfrm>
            <a:off x="0" y="3580042"/>
            <a:ext cx="12191999" cy="1323439"/>
          </a:xfrm>
          <a:prstGeom prst="rect">
            <a:avLst/>
          </a:prstGeom>
          <a:noFill/>
        </p:spPr>
        <p:txBody>
          <a:bodyPr wrap="square" rtlCol="0">
            <a:spAutoFit/>
          </a:bodyPr>
          <a:lstStyle/>
          <a:p>
            <a:pPr algn="ctr"/>
            <a:r>
              <a:rPr lang="en-US" sz="8000" spc="600" dirty="0">
                <a:solidFill>
                  <a:schemeClr val="bg1"/>
                </a:solidFill>
                <a:latin typeface="Bodoni 72 Book" pitchFamily="2" charset="0"/>
                <a:cs typeface="Didot" panose="02000503000000020003" pitchFamily="2" charset="-79"/>
              </a:rPr>
              <a:t>REDS</a:t>
            </a:r>
          </a:p>
        </p:txBody>
      </p:sp>
      <p:cxnSp>
        <p:nvCxnSpPr>
          <p:cNvPr id="9" name="Straight Connector 8">
            <a:extLst>
              <a:ext uri="{FF2B5EF4-FFF2-40B4-BE49-F238E27FC236}">
                <a16:creationId xmlns:a16="http://schemas.microsoft.com/office/drawing/2014/main" id="{8753C87D-16F4-2D40-9808-4B8B1C9CC958}"/>
              </a:ext>
            </a:extLst>
          </p:cNvPr>
          <p:cNvCxnSpPr/>
          <p:nvPr/>
        </p:nvCxnSpPr>
        <p:spPr>
          <a:xfrm>
            <a:off x="1387811" y="3429000"/>
            <a:ext cx="94163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hlinkClick r:id="rId4" action="ppaction://hlinksldjump"/>
            <a:extLst>
              <a:ext uri="{FF2B5EF4-FFF2-40B4-BE49-F238E27FC236}">
                <a16:creationId xmlns:a16="http://schemas.microsoft.com/office/drawing/2014/main" id="{2A8A8917-A302-9E4A-9FD1-39E73E43730E}"/>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284522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outdoor, dark, clouds, day&#10;&#10;Description automatically generated">
            <a:extLst>
              <a:ext uri="{FF2B5EF4-FFF2-40B4-BE49-F238E27FC236}">
                <a16:creationId xmlns:a16="http://schemas.microsoft.com/office/drawing/2014/main" id="{C7D12594-F5B9-444C-B905-5AA1D0AE4EC1}"/>
              </a:ext>
            </a:extLst>
          </p:cNvPr>
          <p:cNvPicPr>
            <a:picLocks noChangeAspect="1"/>
          </p:cNvPicPr>
          <p:nvPr/>
        </p:nvPicPr>
        <p:blipFill rotWithShape="1">
          <a:blip r:embed="rId2">
            <a:extLst>
              <a:ext uri="{28A0092B-C50C-407E-A947-70E740481C1C}">
                <a14:useLocalDpi xmlns:a14="http://schemas.microsoft.com/office/drawing/2010/main"/>
              </a:ext>
            </a:extLst>
          </a:blip>
          <a:srcRect t="15390"/>
          <a:stretch/>
        </p:blipFill>
        <p:spPr>
          <a:xfrm>
            <a:off x="-1" y="0"/>
            <a:ext cx="12191998"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hlinkClick r:id="rId3" action="ppaction://hlinksldjump"/>
            <a:extLst>
              <a:ext uri="{FF2B5EF4-FFF2-40B4-BE49-F238E27FC236}">
                <a16:creationId xmlns:a16="http://schemas.microsoft.com/office/drawing/2014/main" id="{84AD67CB-C91F-EB4E-A595-775DC152CA6A}"/>
              </a:ext>
            </a:extLst>
          </p:cNvPr>
          <p:cNvSpPr txBox="1"/>
          <p:nvPr/>
        </p:nvSpPr>
        <p:spPr>
          <a:xfrm>
            <a:off x="913114" y="1598252"/>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AMANDA’S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6" name="TextBox 5">
            <a:extLst>
              <a:ext uri="{FF2B5EF4-FFF2-40B4-BE49-F238E27FC236}">
                <a16:creationId xmlns:a16="http://schemas.microsoft.com/office/drawing/2014/main" id="{13C7280A-C38A-584E-AD8A-76999DBB819A}"/>
              </a:ext>
            </a:extLst>
          </p:cNvPr>
          <p:cNvSpPr txBox="1"/>
          <p:nvPr/>
        </p:nvSpPr>
        <p:spPr>
          <a:xfrm>
            <a:off x="907865" y="2306138"/>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7" name="Straight Connector 6">
            <a:extLst>
              <a:ext uri="{FF2B5EF4-FFF2-40B4-BE49-F238E27FC236}">
                <a16:creationId xmlns:a16="http://schemas.microsoft.com/office/drawing/2014/main" id="{08FF89B0-31F9-A441-9523-6CA9C478F82A}"/>
              </a:ext>
            </a:extLst>
          </p:cNvPr>
          <p:cNvCxnSpPr>
            <a:cxnSpLocks/>
          </p:cNvCxnSpPr>
          <p:nvPr/>
        </p:nvCxnSpPr>
        <p:spPr>
          <a:xfrm>
            <a:off x="907865" y="27701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hlinkClick r:id="rId4" action="ppaction://hlinksldjump"/>
            <a:extLst>
              <a:ext uri="{FF2B5EF4-FFF2-40B4-BE49-F238E27FC236}">
                <a16:creationId xmlns:a16="http://schemas.microsoft.com/office/drawing/2014/main" id="{F1539ACA-83C1-5144-973B-D38A705605B2}"/>
              </a:ext>
            </a:extLst>
          </p:cNvPr>
          <p:cNvSpPr txBox="1"/>
          <p:nvPr/>
        </p:nvSpPr>
        <p:spPr>
          <a:xfrm>
            <a:off x="907864" y="2836945"/>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ECHEVERRIA</a:t>
            </a:r>
          </a:p>
        </p:txBody>
      </p:sp>
      <p:cxnSp>
        <p:nvCxnSpPr>
          <p:cNvPr id="9" name="Straight Connector 8">
            <a:extLst>
              <a:ext uri="{FF2B5EF4-FFF2-40B4-BE49-F238E27FC236}">
                <a16:creationId xmlns:a16="http://schemas.microsoft.com/office/drawing/2014/main" id="{0EBDE35A-620A-1B48-9DD6-99EDF2F0AEAB}"/>
              </a:ext>
            </a:extLst>
          </p:cNvPr>
          <p:cNvCxnSpPr>
            <a:cxnSpLocks/>
          </p:cNvCxnSpPr>
          <p:nvPr/>
        </p:nvCxnSpPr>
        <p:spPr>
          <a:xfrm>
            <a:off x="907862" y="3385172"/>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hlinkClick r:id="rId5" action="ppaction://hlinksldjump"/>
            <a:extLst>
              <a:ext uri="{FF2B5EF4-FFF2-40B4-BE49-F238E27FC236}">
                <a16:creationId xmlns:a16="http://schemas.microsoft.com/office/drawing/2014/main" id="{2808187C-0B2B-854C-B1C6-3535B3A431D2}"/>
              </a:ext>
            </a:extLst>
          </p:cNvPr>
          <p:cNvSpPr txBox="1"/>
          <p:nvPr/>
        </p:nvSpPr>
        <p:spPr>
          <a:xfrm>
            <a:off x="907862" y="348131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CA’VIOLA</a:t>
            </a:r>
          </a:p>
        </p:txBody>
      </p:sp>
      <p:cxnSp>
        <p:nvCxnSpPr>
          <p:cNvPr id="11" name="Straight Connector 10">
            <a:extLst>
              <a:ext uri="{FF2B5EF4-FFF2-40B4-BE49-F238E27FC236}">
                <a16:creationId xmlns:a16="http://schemas.microsoft.com/office/drawing/2014/main" id="{26469667-F03F-DE40-A1B0-98F738324B3C}"/>
              </a:ext>
            </a:extLst>
          </p:cNvPr>
          <p:cNvCxnSpPr>
            <a:cxnSpLocks/>
          </p:cNvCxnSpPr>
          <p:nvPr/>
        </p:nvCxnSpPr>
        <p:spPr>
          <a:xfrm>
            <a:off x="907861" y="4035378"/>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hlinkClick r:id="rId6" action="ppaction://hlinksldjump"/>
            <a:extLst>
              <a:ext uri="{FF2B5EF4-FFF2-40B4-BE49-F238E27FC236}">
                <a16:creationId xmlns:a16="http://schemas.microsoft.com/office/drawing/2014/main" id="{DDA6BE76-6780-E44F-905D-CA58CD383A77}"/>
              </a:ext>
            </a:extLst>
          </p:cNvPr>
          <p:cNvSpPr txBox="1"/>
          <p:nvPr/>
        </p:nvSpPr>
        <p:spPr>
          <a:xfrm>
            <a:off x="907861" y="412697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RUST EN VREDE</a:t>
            </a:r>
          </a:p>
        </p:txBody>
      </p:sp>
      <p:cxnSp>
        <p:nvCxnSpPr>
          <p:cNvPr id="13" name="Straight Connector 12">
            <a:extLst>
              <a:ext uri="{FF2B5EF4-FFF2-40B4-BE49-F238E27FC236}">
                <a16:creationId xmlns:a16="http://schemas.microsoft.com/office/drawing/2014/main" id="{B2D0009D-255B-974F-A799-81E3FEBD357B}"/>
              </a:ext>
            </a:extLst>
          </p:cNvPr>
          <p:cNvCxnSpPr>
            <a:cxnSpLocks/>
          </p:cNvCxnSpPr>
          <p:nvPr/>
        </p:nvCxnSpPr>
        <p:spPr>
          <a:xfrm>
            <a:off x="907861" y="4669440"/>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hlinkClick r:id="rId7" action="ppaction://hlinksldjump"/>
            <a:extLst>
              <a:ext uri="{FF2B5EF4-FFF2-40B4-BE49-F238E27FC236}">
                <a16:creationId xmlns:a16="http://schemas.microsoft.com/office/drawing/2014/main" id="{7543BB33-6B66-5047-818B-C0A22E9AA7D5}"/>
              </a:ext>
            </a:extLst>
          </p:cNvPr>
          <p:cNvSpPr txBox="1"/>
          <p:nvPr/>
        </p:nvSpPr>
        <p:spPr>
          <a:xfrm>
            <a:off x="907861" y="475601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MOLLYDOOKER</a:t>
            </a:r>
          </a:p>
        </p:txBody>
      </p:sp>
      <p:sp>
        <p:nvSpPr>
          <p:cNvPr id="15" name="TextBox 14">
            <a:extLst>
              <a:ext uri="{FF2B5EF4-FFF2-40B4-BE49-F238E27FC236}">
                <a16:creationId xmlns:a16="http://schemas.microsoft.com/office/drawing/2014/main" id="{13F228DB-A011-8D4F-A2FE-69802C11297B}"/>
              </a:ext>
            </a:extLst>
          </p:cNvPr>
          <p:cNvSpPr txBox="1"/>
          <p:nvPr/>
        </p:nvSpPr>
        <p:spPr>
          <a:xfrm>
            <a:off x="907862" y="3066325"/>
            <a:ext cx="3304892" cy="253916"/>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CENTRAL VALLEY, CHILI</a:t>
            </a:r>
          </a:p>
        </p:txBody>
      </p:sp>
      <p:sp>
        <p:nvSpPr>
          <p:cNvPr id="16" name="TextBox 15">
            <a:extLst>
              <a:ext uri="{FF2B5EF4-FFF2-40B4-BE49-F238E27FC236}">
                <a16:creationId xmlns:a16="http://schemas.microsoft.com/office/drawing/2014/main" id="{96A32CC0-6450-6741-8FFD-0248701D5AA8}"/>
              </a:ext>
            </a:extLst>
          </p:cNvPr>
          <p:cNvSpPr txBox="1"/>
          <p:nvPr/>
        </p:nvSpPr>
        <p:spPr>
          <a:xfrm>
            <a:off x="907861" y="3720778"/>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PIEMONTE, ITALY</a:t>
            </a:r>
          </a:p>
        </p:txBody>
      </p:sp>
      <p:sp>
        <p:nvSpPr>
          <p:cNvPr id="17" name="TextBox 16">
            <a:extLst>
              <a:ext uri="{FF2B5EF4-FFF2-40B4-BE49-F238E27FC236}">
                <a16:creationId xmlns:a16="http://schemas.microsoft.com/office/drawing/2014/main" id="{E6BADF19-64DD-E547-82E4-97F3647821E7}"/>
              </a:ext>
            </a:extLst>
          </p:cNvPr>
          <p:cNvSpPr txBox="1"/>
          <p:nvPr/>
        </p:nvSpPr>
        <p:spPr>
          <a:xfrm>
            <a:off x="907861" y="436647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SOUTH AFRICA</a:t>
            </a:r>
          </a:p>
        </p:txBody>
      </p:sp>
      <p:sp>
        <p:nvSpPr>
          <p:cNvPr id="18" name="TextBox 17">
            <a:extLst>
              <a:ext uri="{FF2B5EF4-FFF2-40B4-BE49-F238E27FC236}">
                <a16:creationId xmlns:a16="http://schemas.microsoft.com/office/drawing/2014/main" id="{A532FB21-D2F9-6B4D-BDDD-28955CBAC765}"/>
              </a:ext>
            </a:extLst>
          </p:cNvPr>
          <p:cNvSpPr txBox="1"/>
          <p:nvPr/>
        </p:nvSpPr>
        <p:spPr>
          <a:xfrm>
            <a:off x="907861" y="4984777"/>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AUSTRALIA</a:t>
            </a:r>
          </a:p>
        </p:txBody>
      </p:sp>
      <p:pic>
        <p:nvPicPr>
          <p:cNvPr id="20" name="Graphic 19" descr="Caret Left with solid fill">
            <a:hlinkClick r:id="rId4" action="ppaction://hlinksldjump"/>
            <a:extLst>
              <a:ext uri="{FF2B5EF4-FFF2-40B4-BE49-F238E27FC236}">
                <a16:creationId xmlns:a16="http://schemas.microsoft.com/office/drawing/2014/main" id="{B8B298C6-7F4E-2C46-A151-90FEBD2A652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2893383"/>
            <a:ext cx="341785" cy="341785"/>
          </a:xfrm>
          <a:prstGeom prst="rect">
            <a:avLst/>
          </a:prstGeom>
        </p:spPr>
      </p:pic>
      <p:pic>
        <p:nvPicPr>
          <p:cNvPr id="21" name="Graphic 20" descr="Caret Left with solid fill">
            <a:hlinkClick r:id="rId5" action="ppaction://hlinksldjump"/>
            <a:extLst>
              <a:ext uri="{FF2B5EF4-FFF2-40B4-BE49-F238E27FC236}">
                <a16:creationId xmlns:a16="http://schemas.microsoft.com/office/drawing/2014/main" id="{236405E2-1EFA-B64C-87E7-B58BEDA929C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3551855"/>
            <a:ext cx="341785" cy="341785"/>
          </a:xfrm>
          <a:prstGeom prst="rect">
            <a:avLst/>
          </a:prstGeom>
        </p:spPr>
      </p:pic>
      <p:pic>
        <p:nvPicPr>
          <p:cNvPr id="22" name="Graphic 21" descr="Caret Left with solid fill">
            <a:hlinkClick r:id="rId6" action="ppaction://hlinksldjump"/>
            <a:extLst>
              <a:ext uri="{FF2B5EF4-FFF2-40B4-BE49-F238E27FC236}">
                <a16:creationId xmlns:a16="http://schemas.microsoft.com/office/drawing/2014/main" id="{83765942-771B-A14D-9F1A-1C0C1A9EC1A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6" y="4191169"/>
            <a:ext cx="341785" cy="341785"/>
          </a:xfrm>
          <a:prstGeom prst="rect">
            <a:avLst/>
          </a:prstGeom>
        </p:spPr>
      </p:pic>
      <p:pic>
        <p:nvPicPr>
          <p:cNvPr id="23" name="Graphic 22" descr="Caret Left with solid fill">
            <a:hlinkClick r:id="rId7" action="ppaction://hlinksldjump"/>
            <a:extLst>
              <a:ext uri="{FF2B5EF4-FFF2-40B4-BE49-F238E27FC236}">
                <a16:creationId xmlns:a16="http://schemas.microsoft.com/office/drawing/2014/main" id="{29418DBC-C231-AD4B-A8AF-D873FD6F896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4" y="4818378"/>
            <a:ext cx="341785" cy="341785"/>
          </a:xfrm>
          <a:prstGeom prst="rect">
            <a:avLst/>
          </a:prstGeom>
        </p:spPr>
      </p:pic>
      <p:pic>
        <p:nvPicPr>
          <p:cNvPr id="29" name="Picture 28" descr="A picture containing outdoor, dark, clouds, day&#10;&#10;Description automatically generated">
            <a:extLst>
              <a:ext uri="{FF2B5EF4-FFF2-40B4-BE49-F238E27FC236}">
                <a16:creationId xmlns:a16="http://schemas.microsoft.com/office/drawing/2014/main" id="{DEF50E5F-932F-4C41-B5B9-B4E8BB80AC02}"/>
              </a:ext>
            </a:extLst>
          </p:cNvPr>
          <p:cNvPicPr>
            <a:picLocks noChangeAspect="1"/>
          </p:cNvPicPr>
          <p:nvPr/>
        </p:nvPicPr>
        <p:blipFill rotWithShape="1">
          <a:blip r:embed="rId2">
            <a:extLst>
              <a:ext uri="{28A0092B-C50C-407E-A947-70E740481C1C}">
                <a14:useLocalDpi xmlns:a14="http://schemas.microsoft.com/office/drawing/2010/main"/>
              </a:ext>
            </a:extLst>
          </a:blip>
          <a:srcRect t="15390"/>
          <a:stretch/>
        </p:blipFill>
        <p:spPr>
          <a:xfrm>
            <a:off x="2" y="-6849946"/>
            <a:ext cx="12191998" cy="6858000"/>
          </a:xfrm>
          <a:prstGeom prst="rect">
            <a:avLst/>
          </a:prstGeom>
        </p:spPr>
      </p:pic>
      <p:pic>
        <p:nvPicPr>
          <p:cNvPr id="30" name="Picture 29" descr="A picture containing outdoor, dark, clouds, day&#10;&#10;Description automatically generated">
            <a:extLst>
              <a:ext uri="{FF2B5EF4-FFF2-40B4-BE49-F238E27FC236}">
                <a16:creationId xmlns:a16="http://schemas.microsoft.com/office/drawing/2014/main" id="{BC6A8C2D-87F7-794C-9F3C-1C348C1149B3}"/>
              </a:ext>
            </a:extLst>
          </p:cNvPr>
          <p:cNvPicPr>
            <a:picLocks noChangeAspect="1"/>
          </p:cNvPicPr>
          <p:nvPr/>
        </p:nvPicPr>
        <p:blipFill rotWithShape="1">
          <a:blip r:embed="rId2">
            <a:extLst>
              <a:ext uri="{28A0092B-C50C-407E-A947-70E740481C1C}">
                <a14:useLocalDpi xmlns:a14="http://schemas.microsoft.com/office/drawing/2010/main"/>
              </a:ext>
            </a:extLst>
          </a:blip>
          <a:srcRect t="15390"/>
          <a:stretch/>
        </p:blipFill>
        <p:spPr>
          <a:xfrm>
            <a:off x="-1" y="6849946"/>
            <a:ext cx="12191998" cy="6858000"/>
          </a:xfrm>
          <a:prstGeom prst="rect">
            <a:avLst/>
          </a:prstGeom>
        </p:spPr>
      </p:pic>
      <p:sp>
        <p:nvSpPr>
          <p:cNvPr id="31" name="Rectangle 30">
            <a:extLst>
              <a:ext uri="{FF2B5EF4-FFF2-40B4-BE49-F238E27FC236}">
                <a16:creationId xmlns:a16="http://schemas.microsoft.com/office/drawing/2014/main" id="{BA21519C-6BC9-F749-B4FC-3879E1720DA3}"/>
              </a:ext>
            </a:extLst>
          </p:cNvPr>
          <p:cNvSpPr/>
          <p:nvPr/>
        </p:nvSpPr>
        <p:spPr>
          <a:xfrm>
            <a:off x="0" y="6846161"/>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hlinkClick r:id="rId10" action="ppaction://hlinksldjump"/>
            <a:extLst>
              <a:ext uri="{FF2B5EF4-FFF2-40B4-BE49-F238E27FC236}">
                <a16:creationId xmlns:a16="http://schemas.microsoft.com/office/drawing/2014/main" id="{9DB16481-5179-0B4A-AF13-F3690D2697D5}"/>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583721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A picture containing outdoor, dark, clouds, day&#10;&#10;Description automatically generated">
            <a:extLst>
              <a:ext uri="{FF2B5EF4-FFF2-40B4-BE49-F238E27FC236}">
                <a16:creationId xmlns:a16="http://schemas.microsoft.com/office/drawing/2014/main" id="{104E1287-E1C2-8A4C-ADAF-CEE5A6070940}"/>
              </a:ext>
            </a:extLst>
          </p:cNvPr>
          <p:cNvPicPr>
            <a:picLocks noChangeAspect="1"/>
          </p:cNvPicPr>
          <p:nvPr/>
        </p:nvPicPr>
        <p:blipFill rotWithShape="1">
          <a:blip r:embed="rId2">
            <a:extLst>
              <a:ext uri="{28A0092B-C50C-407E-A947-70E740481C1C}">
                <a14:useLocalDpi xmlns:a14="http://schemas.microsoft.com/office/drawing/2010/main"/>
              </a:ext>
            </a:extLst>
          </a:blip>
          <a:srcRect t="15390"/>
          <a:stretch/>
        </p:blipFill>
        <p:spPr>
          <a:xfrm>
            <a:off x="2" y="0"/>
            <a:ext cx="12191998"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5AA5E34D-C6FC-7E40-8287-DF38F644FDD2}"/>
              </a:ext>
            </a:extLst>
          </p:cNvPr>
          <p:cNvSpPr txBox="1"/>
          <p:nvPr/>
        </p:nvSpPr>
        <p:spPr>
          <a:xfrm>
            <a:off x="5653114" y="4324060"/>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ECHEVERRIA, CARMENERE, CENTRAL VALLEY, CHILI</a:t>
            </a:r>
          </a:p>
        </p:txBody>
      </p:sp>
      <p:sp>
        <p:nvSpPr>
          <p:cNvPr id="45" name="TextBox 44">
            <a:extLst>
              <a:ext uri="{FF2B5EF4-FFF2-40B4-BE49-F238E27FC236}">
                <a16:creationId xmlns:a16="http://schemas.microsoft.com/office/drawing/2014/main" id="{B3F452A3-D0CD-C54D-94E6-E58A7D79D08A}"/>
              </a:ext>
            </a:extLst>
          </p:cNvPr>
          <p:cNvSpPr txBox="1"/>
          <p:nvPr/>
        </p:nvSpPr>
        <p:spPr>
          <a:xfrm>
            <a:off x="5410056" y="4988363"/>
            <a:ext cx="6492504" cy="1200329"/>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WITH GENTLE TANNINS, THIS FLAVOURSOME CARMENERE COMBINES INTENSE AROMAS OF RASPBERRIES AND CHERRIES WITH RIPE RED BELL PEPPER AND HINTS OF BLACK PEPPER. SMOOTH AND VELVETY, IT IS WELL BALANCED, WITH SPICE AND BERRY FRUIT MIRRORED ON THE PALATE.</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46" name="TextBox 45">
            <a:extLst>
              <a:ext uri="{FF2B5EF4-FFF2-40B4-BE49-F238E27FC236}">
                <a16:creationId xmlns:a16="http://schemas.microsoft.com/office/drawing/2014/main" id="{2226EE72-CE0D-094F-8DD7-BCC595550B4D}"/>
              </a:ext>
            </a:extLst>
          </p:cNvPr>
          <p:cNvSpPr txBox="1"/>
          <p:nvPr/>
        </p:nvSpPr>
        <p:spPr>
          <a:xfrm>
            <a:off x="7683664" y="873303"/>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$240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$480</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7" name="Straight Connector 46">
            <a:extLst>
              <a:ext uri="{FF2B5EF4-FFF2-40B4-BE49-F238E27FC236}">
                <a16:creationId xmlns:a16="http://schemas.microsoft.com/office/drawing/2014/main" id="{74AD7759-B117-CC44-B848-C627ACFC9F54}"/>
              </a:ext>
            </a:extLst>
          </p:cNvPr>
          <p:cNvCxnSpPr>
            <a:cxnSpLocks/>
          </p:cNvCxnSpPr>
          <p:nvPr/>
        </p:nvCxnSpPr>
        <p:spPr>
          <a:xfrm>
            <a:off x="10013755" y="1565285"/>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202A0F-1E16-EB45-B692-38CBE93D7CC4}"/>
              </a:ext>
            </a:extLst>
          </p:cNvPr>
          <p:cNvCxnSpPr>
            <a:cxnSpLocks/>
          </p:cNvCxnSpPr>
          <p:nvPr/>
        </p:nvCxnSpPr>
        <p:spPr>
          <a:xfrm>
            <a:off x="10013755" y="227186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Echeverría Reserva Carmenère | Vivino">
            <a:extLst>
              <a:ext uri="{FF2B5EF4-FFF2-40B4-BE49-F238E27FC236}">
                <a16:creationId xmlns:a16="http://schemas.microsoft.com/office/drawing/2014/main" id="{43F03D7B-730B-704C-AD91-B8AE22BEB2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7580" y="867043"/>
            <a:ext cx="877420" cy="333080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A picture containing outdoor, dark, clouds, day&#10;&#10;Description automatically generated">
            <a:extLst>
              <a:ext uri="{FF2B5EF4-FFF2-40B4-BE49-F238E27FC236}">
                <a16:creationId xmlns:a16="http://schemas.microsoft.com/office/drawing/2014/main" id="{3138D0BA-5AD6-884C-A226-68EC8E0EE06C}"/>
              </a:ext>
            </a:extLst>
          </p:cNvPr>
          <p:cNvPicPr>
            <a:picLocks noChangeAspect="1"/>
          </p:cNvPicPr>
          <p:nvPr/>
        </p:nvPicPr>
        <p:blipFill rotWithShape="1">
          <a:blip r:embed="rId2">
            <a:extLst>
              <a:ext uri="{28A0092B-C50C-407E-A947-70E740481C1C}">
                <a14:useLocalDpi xmlns:a14="http://schemas.microsoft.com/office/drawing/2010/main"/>
              </a:ext>
            </a:extLst>
          </a:blip>
          <a:srcRect t="15390"/>
          <a:stretch/>
        </p:blipFill>
        <p:spPr>
          <a:xfrm>
            <a:off x="-1" y="6849946"/>
            <a:ext cx="12191998" cy="6858000"/>
          </a:xfrm>
          <a:prstGeom prst="rect">
            <a:avLst/>
          </a:prstGeom>
        </p:spPr>
      </p:pic>
      <p:sp>
        <p:nvSpPr>
          <p:cNvPr id="54" name="Rectangle 53">
            <a:extLst>
              <a:ext uri="{FF2B5EF4-FFF2-40B4-BE49-F238E27FC236}">
                <a16:creationId xmlns:a16="http://schemas.microsoft.com/office/drawing/2014/main" id="{30319A19-8C47-6B41-A56B-51A8BF2A3DC7}"/>
              </a:ext>
            </a:extLst>
          </p:cNvPr>
          <p:cNvSpPr/>
          <p:nvPr/>
        </p:nvSpPr>
        <p:spPr>
          <a:xfrm>
            <a:off x="0" y="6846161"/>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hlinkClick r:id="rId4" action="ppaction://hlinksldjump"/>
            <a:extLst>
              <a:ext uri="{FF2B5EF4-FFF2-40B4-BE49-F238E27FC236}">
                <a16:creationId xmlns:a16="http://schemas.microsoft.com/office/drawing/2014/main" id="{D203D824-0CB3-E344-8F8C-394098D30158}"/>
              </a:ext>
            </a:extLst>
          </p:cNvPr>
          <p:cNvSpPr txBox="1"/>
          <p:nvPr/>
        </p:nvSpPr>
        <p:spPr>
          <a:xfrm>
            <a:off x="913114" y="1598252"/>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AMANDA’S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32" name="TextBox 31">
            <a:extLst>
              <a:ext uri="{FF2B5EF4-FFF2-40B4-BE49-F238E27FC236}">
                <a16:creationId xmlns:a16="http://schemas.microsoft.com/office/drawing/2014/main" id="{ABEF97EC-7AE9-7449-9220-66B36D7EC5DC}"/>
              </a:ext>
            </a:extLst>
          </p:cNvPr>
          <p:cNvSpPr txBox="1"/>
          <p:nvPr/>
        </p:nvSpPr>
        <p:spPr>
          <a:xfrm>
            <a:off x="907865" y="2306138"/>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33" name="Straight Connector 32">
            <a:extLst>
              <a:ext uri="{FF2B5EF4-FFF2-40B4-BE49-F238E27FC236}">
                <a16:creationId xmlns:a16="http://schemas.microsoft.com/office/drawing/2014/main" id="{8FB6360D-D402-A243-AA2C-6547735E1E81}"/>
              </a:ext>
            </a:extLst>
          </p:cNvPr>
          <p:cNvCxnSpPr>
            <a:cxnSpLocks/>
          </p:cNvCxnSpPr>
          <p:nvPr/>
        </p:nvCxnSpPr>
        <p:spPr>
          <a:xfrm>
            <a:off x="907865" y="27701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hlinkClick r:id="rId5" action="ppaction://hlinksldjump"/>
            <a:extLst>
              <a:ext uri="{FF2B5EF4-FFF2-40B4-BE49-F238E27FC236}">
                <a16:creationId xmlns:a16="http://schemas.microsoft.com/office/drawing/2014/main" id="{24F5BC23-82EB-0B44-A4A5-EA2E6E56ADDC}"/>
              </a:ext>
            </a:extLst>
          </p:cNvPr>
          <p:cNvSpPr txBox="1"/>
          <p:nvPr/>
        </p:nvSpPr>
        <p:spPr>
          <a:xfrm>
            <a:off x="907864" y="2836945"/>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ECHEVERRIA</a:t>
            </a:r>
          </a:p>
        </p:txBody>
      </p:sp>
      <p:cxnSp>
        <p:nvCxnSpPr>
          <p:cNvPr id="35" name="Straight Connector 34">
            <a:extLst>
              <a:ext uri="{FF2B5EF4-FFF2-40B4-BE49-F238E27FC236}">
                <a16:creationId xmlns:a16="http://schemas.microsoft.com/office/drawing/2014/main" id="{6A7E06D0-13F2-1148-999E-435453ED77BC}"/>
              </a:ext>
            </a:extLst>
          </p:cNvPr>
          <p:cNvCxnSpPr>
            <a:cxnSpLocks/>
          </p:cNvCxnSpPr>
          <p:nvPr/>
        </p:nvCxnSpPr>
        <p:spPr>
          <a:xfrm>
            <a:off x="907862" y="3385172"/>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hlinkClick r:id="rId6" action="ppaction://hlinksldjump"/>
            <a:extLst>
              <a:ext uri="{FF2B5EF4-FFF2-40B4-BE49-F238E27FC236}">
                <a16:creationId xmlns:a16="http://schemas.microsoft.com/office/drawing/2014/main" id="{812C98DD-AC9F-4F46-BC4B-C5E7C793AE92}"/>
              </a:ext>
            </a:extLst>
          </p:cNvPr>
          <p:cNvSpPr txBox="1"/>
          <p:nvPr/>
        </p:nvSpPr>
        <p:spPr>
          <a:xfrm>
            <a:off x="907862" y="348131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CA’VIOLA</a:t>
            </a:r>
          </a:p>
        </p:txBody>
      </p:sp>
      <p:cxnSp>
        <p:nvCxnSpPr>
          <p:cNvPr id="38" name="Straight Connector 37">
            <a:extLst>
              <a:ext uri="{FF2B5EF4-FFF2-40B4-BE49-F238E27FC236}">
                <a16:creationId xmlns:a16="http://schemas.microsoft.com/office/drawing/2014/main" id="{608F75D4-0D44-5642-9185-C2B2FD988198}"/>
              </a:ext>
            </a:extLst>
          </p:cNvPr>
          <p:cNvCxnSpPr>
            <a:cxnSpLocks/>
          </p:cNvCxnSpPr>
          <p:nvPr/>
        </p:nvCxnSpPr>
        <p:spPr>
          <a:xfrm>
            <a:off x="907861" y="4035378"/>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hlinkClick r:id="rId7" action="ppaction://hlinksldjump"/>
            <a:extLst>
              <a:ext uri="{FF2B5EF4-FFF2-40B4-BE49-F238E27FC236}">
                <a16:creationId xmlns:a16="http://schemas.microsoft.com/office/drawing/2014/main" id="{52C5E402-7092-7846-A8B4-789607D1464B}"/>
              </a:ext>
            </a:extLst>
          </p:cNvPr>
          <p:cNvSpPr txBox="1"/>
          <p:nvPr/>
        </p:nvSpPr>
        <p:spPr>
          <a:xfrm>
            <a:off x="907861" y="412697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RUST EN VREDE</a:t>
            </a:r>
          </a:p>
        </p:txBody>
      </p:sp>
      <p:cxnSp>
        <p:nvCxnSpPr>
          <p:cNvPr id="40" name="Straight Connector 39">
            <a:extLst>
              <a:ext uri="{FF2B5EF4-FFF2-40B4-BE49-F238E27FC236}">
                <a16:creationId xmlns:a16="http://schemas.microsoft.com/office/drawing/2014/main" id="{37059B1F-2E33-FC4B-B951-486EC7C58850}"/>
              </a:ext>
            </a:extLst>
          </p:cNvPr>
          <p:cNvCxnSpPr>
            <a:cxnSpLocks/>
          </p:cNvCxnSpPr>
          <p:nvPr/>
        </p:nvCxnSpPr>
        <p:spPr>
          <a:xfrm>
            <a:off x="907861" y="4669440"/>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hlinkClick r:id="rId8" action="ppaction://hlinksldjump"/>
            <a:extLst>
              <a:ext uri="{FF2B5EF4-FFF2-40B4-BE49-F238E27FC236}">
                <a16:creationId xmlns:a16="http://schemas.microsoft.com/office/drawing/2014/main" id="{06156A4C-121F-AB40-8071-58CAF18AE55F}"/>
              </a:ext>
            </a:extLst>
          </p:cNvPr>
          <p:cNvSpPr txBox="1"/>
          <p:nvPr/>
        </p:nvSpPr>
        <p:spPr>
          <a:xfrm>
            <a:off x="907861" y="475601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MOLLYDOOKER</a:t>
            </a:r>
          </a:p>
        </p:txBody>
      </p:sp>
      <p:sp>
        <p:nvSpPr>
          <p:cNvPr id="42" name="TextBox 41">
            <a:extLst>
              <a:ext uri="{FF2B5EF4-FFF2-40B4-BE49-F238E27FC236}">
                <a16:creationId xmlns:a16="http://schemas.microsoft.com/office/drawing/2014/main" id="{76E218CD-3F3F-D640-AE43-3A57AC9DA92C}"/>
              </a:ext>
            </a:extLst>
          </p:cNvPr>
          <p:cNvSpPr txBox="1"/>
          <p:nvPr/>
        </p:nvSpPr>
        <p:spPr>
          <a:xfrm>
            <a:off x="907862" y="3066325"/>
            <a:ext cx="3304892" cy="253916"/>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CENTRAL VALLEY, CHILI</a:t>
            </a:r>
          </a:p>
        </p:txBody>
      </p:sp>
      <p:sp>
        <p:nvSpPr>
          <p:cNvPr id="43" name="TextBox 42">
            <a:extLst>
              <a:ext uri="{FF2B5EF4-FFF2-40B4-BE49-F238E27FC236}">
                <a16:creationId xmlns:a16="http://schemas.microsoft.com/office/drawing/2014/main" id="{BE346973-1CB5-2848-9277-F5A30FB0CF2D}"/>
              </a:ext>
            </a:extLst>
          </p:cNvPr>
          <p:cNvSpPr txBox="1"/>
          <p:nvPr/>
        </p:nvSpPr>
        <p:spPr>
          <a:xfrm>
            <a:off x="907861" y="3720778"/>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PIEMONTE, ITALY</a:t>
            </a:r>
          </a:p>
        </p:txBody>
      </p:sp>
      <p:sp>
        <p:nvSpPr>
          <p:cNvPr id="49" name="TextBox 48">
            <a:extLst>
              <a:ext uri="{FF2B5EF4-FFF2-40B4-BE49-F238E27FC236}">
                <a16:creationId xmlns:a16="http://schemas.microsoft.com/office/drawing/2014/main" id="{425FA095-AE36-A74D-85C1-B69A4CB4751A}"/>
              </a:ext>
            </a:extLst>
          </p:cNvPr>
          <p:cNvSpPr txBox="1"/>
          <p:nvPr/>
        </p:nvSpPr>
        <p:spPr>
          <a:xfrm>
            <a:off x="907861" y="436647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SOUTH AFRICA</a:t>
            </a:r>
          </a:p>
        </p:txBody>
      </p:sp>
      <p:sp>
        <p:nvSpPr>
          <p:cNvPr id="50" name="TextBox 49">
            <a:extLst>
              <a:ext uri="{FF2B5EF4-FFF2-40B4-BE49-F238E27FC236}">
                <a16:creationId xmlns:a16="http://schemas.microsoft.com/office/drawing/2014/main" id="{CC856927-5CD4-0A4A-B047-5EBD1CEEAF43}"/>
              </a:ext>
            </a:extLst>
          </p:cNvPr>
          <p:cNvSpPr txBox="1"/>
          <p:nvPr/>
        </p:nvSpPr>
        <p:spPr>
          <a:xfrm>
            <a:off x="907861" y="4984777"/>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AUSTRALIA</a:t>
            </a:r>
          </a:p>
        </p:txBody>
      </p:sp>
      <p:pic>
        <p:nvPicPr>
          <p:cNvPr id="51" name="Graphic 50" descr="Caret Left with solid fill">
            <a:hlinkClick r:id="rId5" action="ppaction://hlinksldjump"/>
            <a:extLst>
              <a:ext uri="{FF2B5EF4-FFF2-40B4-BE49-F238E27FC236}">
                <a16:creationId xmlns:a16="http://schemas.microsoft.com/office/drawing/2014/main" id="{2256AB8D-5720-F34D-9B1B-EA1B832492A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6" y="2893383"/>
            <a:ext cx="341785" cy="341785"/>
          </a:xfrm>
          <a:prstGeom prst="rect">
            <a:avLst/>
          </a:prstGeom>
        </p:spPr>
      </p:pic>
      <p:pic>
        <p:nvPicPr>
          <p:cNvPr id="52" name="Graphic 51" descr="Caret Left with solid fill">
            <a:hlinkClick r:id="rId6" action="ppaction://hlinksldjump"/>
            <a:extLst>
              <a:ext uri="{FF2B5EF4-FFF2-40B4-BE49-F238E27FC236}">
                <a16:creationId xmlns:a16="http://schemas.microsoft.com/office/drawing/2014/main" id="{55606A3E-7DE7-3F43-A034-BD86088DEFA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6" y="3551855"/>
            <a:ext cx="341785" cy="341785"/>
          </a:xfrm>
          <a:prstGeom prst="rect">
            <a:avLst/>
          </a:prstGeom>
        </p:spPr>
      </p:pic>
      <p:pic>
        <p:nvPicPr>
          <p:cNvPr id="55" name="Graphic 54" descr="Caret Left with solid fill">
            <a:hlinkClick r:id="rId7" action="ppaction://hlinksldjump"/>
            <a:extLst>
              <a:ext uri="{FF2B5EF4-FFF2-40B4-BE49-F238E27FC236}">
                <a16:creationId xmlns:a16="http://schemas.microsoft.com/office/drawing/2014/main" id="{2C47E4BB-6DF8-094F-A50F-B20276706DE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6" y="4191169"/>
            <a:ext cx="341785" cy="341785"/>
          </a:xfrm>
          <a:prstGeom prst="rect">
            <a:avLst/>
          </a:prstGeom>
        </p:spPr>
      </p:pic>
      <p:pic>
        <p:nvPicPr>
          <p:cNvPr id="73" name="Graphic 72" descr="Caret Left with solid fill">
            <a:hlinkClick r:id="rId8" action="ppaction://hlinksldjump"/>
            <a:extLst>
              <a:ext uri="{FF2B5EF4-FFF2-40B4-BE49-F238E27FC236}">
                <a16:creationId xmlns:a16="http://schemas.microsoft.com/office/drawing/2014/main" id="{83247DDA-0225-0140-A400-85BEDBA07E9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4" y="4818378"/>
            <a:ext cx="341785" cy="341785"/>
          </a:xfrm>
          <a:prstGeom prst="rect">
            <a:avLst/>
          </a:prstGeom>
        </p:spPr>
      </p:pic>
      <p:sp>
        <p:nvSpPr>
          <p:cNvPr id="74" name="TextBox 73">
            <a:hlinkClick r:id="rId11" action="ppaction://hlinksldjump"/>
            <a:extLst>
              <a:ext uri="{FF2B5EF4-FFF2-40B4-BE49-F238E27FC236}">
                <a16:creationId xmlns:a16="http://schemas.microsoft.com/office/drawing/2014/main" id="{0E6F6035-835B-0945-8F27-CCE97C92DC19}"/>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3790860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A picture containing outdoor, dark, clouds, day&#10;&#10;Description automatically generated">
            <a:extLst>
              <a:ext uri="{FF2B5EF4-FFF2-40B4-BE49-F238E27FC236}">
                <a16:creationId xmlns:a16="http://schemas.microsoft.com/office/drawing/2014/main" id="{C3037830-44C1-E440-B744-4646B225797B}"/>
              </a:ext>
            </a:extLst>
          </p:cNvPr>
          <p:cNvPicPr>
            <a:picLocks noChangeAspect="1"/>
          </p:cNvPicPr>
          <p:nvPr/>
        </p:nvPicPr>
        <p:blipFill rotWithShape="1">
          <a:blip r:embed="rId2">
            <a:extLst>
              <a:ext uri="{28A0092B-C50C-407E-A947-70E740481C1C}">
                <a14:useLocalDpi xmlns:a14="http://schemas.microsoft.com/office/drawing/2010/main"/>
              </a:ext>
            </a:extLst>
          </a:blip>
          <a:srcRect t="15390"/>
          <a:stretch/>
        </p:blipFill>
        <p:spPr>
          <a:xfrm>
            <a:off x="-2" y="0"/>
            <a:ext cx="12191998"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06450C89-0834-7442-8A98-2A410C8C0CC9}"/>
              </a:ext>
            </a:extLst>
          </p:cNvPr>
          <p:cNvSpPr txBox="1"/>
          <p:nvPr/>
        </p:nvSpPr>
        <p:spPr>
          <a:xfrm>
            <a:off x="5653114" y="4560969"/>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CA’VIOLA, BARTUROT, DOLCETTO D’ALBA, PIEMONTE, ITALY</a:t>
            </a:r>
          </a:p>
        </p:txBody>
      </p:sp>
      <p:sp>
        <p:nvSpPr>
          <p:cNvPr id="45" name="TextBox 44">
            <a:extLst>
              <a:ext uri="{FF2B5EF4-FFF2-40B4-BE49-F238E27FC236}">
                <a16:creationId xmlns:a16="http://schemas.microsoft.com/office/drawing/2014/main" id="{42F4701E-9AE2-E24E-9B46-0DE5B32B3EE1}"/>
              </a:ext>
            </a:extLst>
          </p:cNvPr>
          <p:cNvSpPr txBox="1"/>
          <p:nvPr/>
        </p:nvSpPr>
        <p:spPr>
          <a:xfrm>
            <a:off x="5410056" y="5225272"/>
            <a:ext cx="6492504" cy="646331"/>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RUBY RED WITH NOTES OF VIOLETS ON THE NOSE LEADING INTO CHERRY AND EARTH NOTES. VERY APPROACHABLE IN ITS YOUTH.</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46" name="TextBox 45">
            <a:extLst>
              <a:ext uri="{FF2B5EF4-FFF2-40B4-BE49-F238E27FC236}">
                <a16:creationId xmlns:a16="http://schemas.microsoft.com/office/drawing/2014/main" id="{E3BFE92C-6361-3B4A-89C8-3624F1B60B8F}"/>
              </a:ext>
            </a:extLst>
          </p:cNvPr>
          <p:cNvSpPr txBox="1"/>
          <p:nvPr/>
        </p:nvSpPr>
        <p:spPr>
          <a:xfrm>
            <a:off x="7683664" y="1110212"/>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$42</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$252</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$504</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7" name="Straight Connector 46">
            <a:extLst>
              <a:ext uri="{FF2B5EF4-FFF2-40B4-BE49-F238E27FC236}">
                <a16:creationId xmlns:a16="http://schemas.microsoft.com/office/drawing/2014/main" id="{ADEB143C-3555-1D44-8C34-AF660739CF49}"/>
              </a:ext>
            </a:extLst>
          </p:cNvPr>
          <p:cNvCxnSpPr>
            <a:cxnSpLocks/>
          </p:cNvCxnSpPr>
          <p:nvPr/>
        </p:nvCxnSpPr>
        <p:spPr>
          <a:xfrm>
            <a:off x="10013755" y="1802194"/>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45ABFDC-651A-4C4B-BD7F-F23B20ABF001}"/>
              </a:ext>
            </a:extLst>
          </p:cNvPr>
          <p:cNvCxnSpPr>
            <a:cxnSpLocks/>
          </p:cNvCxnSpPr>
          <p:nvPr/>
        </p:nvCxnSpPr>
        <p:spPr>
          <a:xfrm>
            <a:off x="10013755" y="2508776"/>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602" name="Picture 2" descr="Ca' Viola Barturot Dolcetto d'Alba 2015 | Product page | SAQ.COM">
            <a:extLst>
              <a:ext uri="{FF2B5EF4-FFF2-40B4-BE49-F238E27FC236}">
                <a16:creationId xmlns:a16="http://schemas.microsoft.com/office/drawing/2014/main" id="{27F8EE2E-1CC4-9649-9BB2-63DBB65EEA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40047" y="1110212"/>
            <a:ext cx="2232486" cy="334872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A picture containing outdoor, dark, clouds, day&#10;&#10;Description automatically generated">
            <a:extLst>
              <a:ext uri="{FF2B5EF4-FFF2-40B4-BE49-F238E27FC236}">
                <a16:creationId xmlns:a16="http://schemas.microsoft.com/office/drawing/2014/main" id="{3C5975B1-A63F-A947-8247-F3D23FF54BC8}"/>
              </a:ext>
            </a:extLst>
          </p:cNvPr>
          <p:cNvPicPr>
            <a:picLocks noChangeAspect="1"/>
          </p:cNvPicPr>
          <p:nvPr/>
        </p:nvPicPr>
        <p:blipFill rotWithShape="1">
          <a:blip r:embed="rId2">
            <a:extLst>
              <a:ext uri="{28A0092B-C50C-407E-A947-70E740481C1C}">
                <a14:useLocalDpi xmlns:a14="http://schemas.microsoft.com/office/drawing/2010/main"/>
              </a:ext>
            </a:extLst>
          </a:blip>
          <a:srcRect t="15390"/>
          <a:stretch/>
        </p:blipFill>
        <p:spPr>
          <a:xfrm>
            <a:off x="-1" y="6849946"/>
            <a:ext cx="12191998" cy="6858000"/>
          </a:xfrm>
          <a:prstGeom prst="rect">
            <a:avLst/>
          </a:prstGeom>
        </p:spPr>
      </p:pic>
      <p:sp>
        <p:nvSpPr>
          <p:cNvPr id="54" name="Rectangle 53">
            <a:extLst>
              <a:ext uri="{FF2B5EF4-FFF2-40B4-BE49-F238E27FC236}">
                <a16:creationId xmlns:a16="http://schemas.microsoft.com/office/drawing/2014/main" id="{E777DF7D-A964-924B-9726-C32E953CB4D7}"/>
              </a:ext>
            </a:extLst>
          </p:cNvPr>
          <p:cNvSpPr/>
          <p:nvPr/>
        </p:nvSpPr>
        <p:spPr>
          <a:xfrm>
            <a:off x="0" y="6846161"/>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hlinkClick r:id="rId4" action="ppaction://hlinksldjump"/>
            <a:extLst>
              <a:ext uri="{FF2B5EF4-FFF2-40B4-BE49-F238E27FC236}">
                <a16:creationId xmlns:a16="http://schemas.microsoft.com/office/drawing/2014/main" id="{FBF23474-E851-E440-95BC-3F7EC88BAB95}"/>
              </a:ext>
            </a:extLst>
          </p:cNvPr>
          <p:cNvSpPr txBox="1"/>
          <p:nvPr/>
        </p:nvSpPr>
        <p:spPr>
          <a:xfrm>
            <a:off x="913114" y="1598252"/>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AMANDA’S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32" name="TextBox 31">
            <a:extLst>
              <a:ext uri="{FF2B5EF4-FFF2-40B4-BE49-F238E27FC236}">
                <a16:creationId xmlns:a16="http://schemas.microsoft.com/office/drawing/2014/main" id="{065DD11C-496A-874F-8303-152F4DC09D9C}"/>
              </a:ext>
            </a:extLst>
          </p:cNvPr>
          <p:cNvSpPr txBox="1"/>
          <p:nvPr/>
        </p:nvSpPr>
        <p:spPr>
          <a:xfrm>
            <a:off x="907865" y="2306138"/>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33" name="Straight Connector 32">
            <a:extLst>
              <a:ext uri="{FF2B5EF4-FFF2-40B4-BE49-F238E27FC236}">
                <a16:creationId xmlns:a16="http://schemas.microsoft.com/office/drawing/2014/main" id="{AB58C4A4-E498-3641-86B4-8ADA64CD42AC}"/>
              </a:ext>
            </a:extLst>
          </p:cNvPr>
          <p:cNvCxnSpPr>
            <a:cxnSpLocks/>
          </p:cNvCxnSpPr>
          <p:nvPr/>
        </p:nvCxnSpPr>
        <p:spPr>
          <a:xfrm>
            <a:off x="907865" y="27701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hlinkClick r:id="rId5" action="ppaction://hlinksldjump"/>
            <a:extLst>
              <a:ext uri="{FF2B5EF4-FFF2-40B4-BE49-F238E27FC236}">
                <a16:creationId xmlns:a16="http://schemas.microsoft.com/office/drawing/2014/main" id="{17B78044-8F60-1A4E-9D08-32DC1BF2D3BC}"/>
              </a:ext>
            </a:extLst>
          </p:cNvPr>
          <p:cNvSpPr txBox="1"/>
          <p:nvPr/>
        </p:nvSpPr>
        <p:spPr>
          <a:xfrm>
            <a:off x="907864" y="2836945"/>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ECHEVERRIA</a:t>
            </a:r>
          </a:p>
        </p:txBody>
      </p:sp>
      <p:cxnSp>
        <p:nvCxnSpPr>
          <p:cNvPr id="35" name="Straight Connector 34">
            <a:extLst>
              <a:ext uri="{FF2B5EF4-FFF2-40B4-BE49-F238E27FC236}">
                <a16:creationId xmlns:a16="http://schemas.microsoft.com/office/drawing/2014/main" id="{5A4471DE-13A9-FA4D-9AFA-D419182F18BD}"/>
              </a:ext>
            </a:extLst>
          </p:cNvPr>
          <p:cNvCxnSpPr>
            <a:cxnSpLocks/>
          </p:cNvCxnSpPr>
          <p:nvPr/>
        </p:nvCxnSpPr>
        <p:spPr>
          <a:xfrm>
            <a:off x="907862" y="3385172"/>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hlinkClick r:id="rId6" action="ppaction://hlinksldjump"/>
            <a:extLst>
              <a:ext uri="{FF2B5EF4-FFF2-40B4-BE49-F238E27FC236}">
                <a16:creationId xmlns:a16="http://schemas.microsoft.com/office/drawing/2014/main" id="{1BE63B79-5A95-2642-9DB3-399F0BB8765C}"/>
              </a:ext>
            </a:extLst>
          </p:cNvPr>
          <p:cNvSpPr txBox="1"/>
          <p:nvPr/>
        </p:nvSpPr>
        <p:spPr>
          <a:xfrm>
            <a:off x="907862" y="348131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CA’VIOLA</a:t>
            </a:r>
          </a:p>
        </p:txBody>
      </p:sp>
      <p:cxnSp>
        <p:nvCxnSpPr>
          <p:cNvPr id="38" name="Straight Connector 37">
            <a:extLst>
              <a:ext uri="{FF2B5EF4-FFF2-40B4-BE49-F238E27FC236}">
                <a16:creationId xmlns:a16="http://schemas.microsoft.com/office/drawing/2014/main" id="{8DEA7FF2-1BF1-694A-A62D-6B07DCD14ADC}"/>
              </a:ext>
            </a:extLst>
          </p:cNvPr>
          <p:cNvCxnSpPr>
            <a:cxnSpLocks/>
          </p:cNvCxnSpPr>
          <p:nvPr/>
        </p:nvCxnSpPr>
        <p:spPr>
          <a:xfrm>
            <a:off x="907861" y="4035378"/>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hlinkClick r:id="rId7" action="ppaction://hlinksldjump"/>
            <a:extLst>
              <a:ext uri="{FF2B5EF4-FFF2-40B4-BE49-F238E27FC236}">
                <a16:creationId xmlns:a16="http://schemas.microsoft.com/office/drawing/2014/main" id="{8099FA40-9B22-C944-95C2-0EA8D61F1621}"/>
              </a:ext>
            </a:extLst>
          </p:cNvPr>
          <p:cNvSpPr txBox="1"/>
          <p:nvPr/>
        </p:nvSpPr>
        <p:spPr>
          <a:xfrm>
            <a:off x="907861" y="412697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RUST EN VREDE</a:t>
            </a:r>
          </a:p>
        </p:txBody>
      </p:sp>
      <p:cxnSp>
        <p:nvCxnSpPr>
          <p:cNvPr id="40" name="Straight Connector 39">
            <a:extLst>
              <a:ext uri="{FF2B5EF4-FFF2-40B4-BE49-F238E27FC236}">
                <a16:creationId xmlns:a16="http://schemas.microsoft.com/office/drawing/2014/main" id="{1324F33A-CDE4-5041-9B4E-1EC107064D73}"/>
              </a:ext>
            </a:extLst>
          </p:cNvPr>
          <p:cNvCxnSpPr>
            <a:cxnSpLocks/>
          </p:cNvCxnSpPr>
          <p:nvPr/>
        </p:nvCxnSpPr>
        <p:spPr>
          <a:xfrm>
            <a:off x="907861" y="4669440"/>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hlinkClick r:id="rId8" action="ppaction://hlinksldjump"/>
            <a:extLst>
              <a:ext uri="{FF2B5EF4-FFF2-40B4-BE49-F238E27FC236}">
                <a16:creationId xmlns:a16="http://schemas.microsoft.com/office/drawing/2014/main" id="{E043BE2A-FC33-3142-BFF4-7514B74478D3}"/>
              </a:ext>
            </a:extLst>
          </p:cNvPr>
          <p:cNvSpPr txBox="1"/>
          <p:nvPr/>
        </p:nvSpPr>
        <p:spPr>
          <a:xfrm>
            <a:off x="907861" y="475601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MOLLYDOOKER</a:t>
            </a:r>
          </a:p>
        </p:txBody>
      </p:sp>
      <p:sp>
        <p:nvSpPr>
          <p:cNvPr id="42" name="TextBox 41">
            <a:extLst>
              <a:ext uri="{FF2B5EF4-FFF2-40B4-BE49-F238E27FC236}">
                <a16:creationId xmlns:a16="http://schemas.microsoft.com/office/drawing/2014/main" id="{1E1E155D-94C1-9A41-8765-2EBA3BC5232C}"/>
              </a:ext>
            </a:extLst>
          </p:cNvPr>
          <p:cNvSpPr txBox="1"/>
          <p:nvPr/>
        </p:nvSpPr>
        <p:spPr>
          <a:xfrm>
            <a:off x="907862" y="3066325"/>
            <a:ext cx="3304892" cy="253916"/>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CENTRAL VALLEY, CHILI</a:t>
            </a:r>
          </a:p>
        </p:txBody>
      </p:sp>
      <p:sp>
        <p:nvSpPr>
          <p:cNvPr id="43" name="TextBox 42">
            <a:extLst>
              <a:ext uri="{FF2B5EF4-FFF2-40B4-BE49-F238E27FC236}">
                <a16:creationId xmlns:a16="http://schemas.microsoft.com/office/drawing/2014/main" id="{3A498B93-A2B7-3945-81F5-0E889C1235E8}"/>
              </a:ext>
            </a:extLst>
          </p:cNvPr>
          <p:cNvSpPr txBox="1"/>
          <p:nvPr/>
        </p:nvSpPr>
        <p:spPr>
          <a:xfrm>
            <a:off x="907861" y="3720778"/>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PIEMONTE, ITALY</a:t>
            </a:r>
          </a:p>
        </p:txBody>
      </p:sp>
      <p:sp>
        <p:nvSpPr>
          <p:cNvPr id="49" name="TextBox 48">
            <a:extLst>
              <a:ext uri="{FF2B5EF4-FFF2-40B4-BE49-F238E27FC236}">
                <a16:creationId xmlns:a16="http://schemas.microsoft.com/office/drawing/2014/main" id="{B6B3BD6E-AF81-9940-896E-11B3EA5F194C}"/>
              </a:ext>
            </a:extLst>
          </p:cNvPr>
          <p:cNvSpPr txBox="1"/>
          <p:nvPr/>
        </p:nvSpPr>
        <p:spPr>
          <a:xfrm>
            <a:off x="907861" y="436647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SOUTH AFRICA</a:t>
            </a:r>
          </a:p>
        </p:txBody>
      </p:sp>
      <p:sp>
        <p:nvSpPr>
          <p:cNvPr id="50" name="TextBox 49">
            <a:extLst>
              <a:ext uri="{FF2B5EF4-FFF2-40B4-BE49-F238E27FC236}">
                <a16:creationId xmlns:a16="http://schemas.microsoft.com/office/drawing/2014/main" id="{C09C496E-EA81-7942-9481-9DF48AD01CC0}"/>
              </a:ext>
            </a:extLst>
          </p:cNvPr>
          <p:cNvSpPr txBox="1"/>
          <p:nvPr/>
        </p:nvSpPr>
        <p:spPr>
          <a:xfrm>
            <a:off x="907861" y="4984777"/>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AUSTRALIA</a:t>
            </a:r>
          </a:p>
        </p:txBody>
      </p:sp>
      <p:pic>
        <p:nvPicPr>
          <p:cNvPr id="51" name="Graphic 50" descr="Caret Left with solid fill">
            <a:hlinkClick r:id="rId5" action="ppaction://hlinksldjump"/>
            <a:extLst>
              <a:ext uri="{FF2B5EF4-FFF2-40B4-BE49-F238E27FC236}">
                <a16:creationId xmlns:a16="http://schemas.microsoft.com/office/drawing/2014/main" id="{3797C0E3-165C-5548-BE52-9216B23C7D8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6" y="2893383"/>
            <a:ext cx="341785" cy="341785"/>
          </a:xfrm>
          <a:prstGeom prst="rect">
            <a:avLst/>
          </a:prstGeom>
        </p:spPr>
      </p:pic>
      <p:pic>
        <p:nvPicPr>
          <p:cNvPr id="52" name="Graphic 51" descr="Caret Left with solid fill">
            <a:hlinkClick r:id="rId6" action="ppaction://hlinksldjump"/>
            <a:extLst>
              <a:ext uri="{FF2B5EF4-FFF2-40B4-BE49-F238E27FC236}">
                <a16:creationId xmlns:a16="http://schemas.microsoft.com/office/drawing/2014/main" id="{65EBA794-9166-6B4C-87DC-6111399FA7F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6" y="3551855"/>
            <a:ext cx="341785" cy="341785"/>
          </a:xfrm>
          <a:prstGeom prst="rect">
            <a:avLst/>
          </a:prstGeom>
        </p:spPr>
      </p:pic>
      <p:pic>
        <p:nvPicPr>
          <p:cNvPr id="56" name="Graphic 55" descr="Caret Left with solid fill">
            <a:hlinkClick r:id="rId7" action="ppaction://hlinksldjump"/>
            <a:extLst>
              <a:ext uri="{FF2B5EF4-FFF2-40B4-BE49-F238E27FC236}">
                <a16:creationId xmlns:a16="http://schemas.microsoft.com/office/drawing/2014/main" id="{0DB7C55A-8E36-DA42-904C-ED9A2F28020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6" y="4191169"/>
            <a:ext cx="341785" cy="341785"/>
          </a:xfrm>
          <a:prstGeom prst="rect">
            <a:avLst/>
          </a:prstGeom>
        </p:spPr>
      </p:pic>
      <p:pic>
        <p:nvPicPr>
          <p:cNvPr id="74" name="Graphic 73" descr="Caret Left with solid fill">
            <a:hlinkClick r:id="rId8" action="ppaction://hlinksldjump"/>
            <a:extLst>
              <a:ext uri="{FF2B5EF4-FFF2-40B4-BE49-F238E27FC236}">
                <a16:creationId xmlns:a16="http://schemas.microsoft.com/office/drawing/2014/main" id="{F814AF49-5DBC-F846-A628-697F54FC335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4" y="4818378"/>
            <a:ext cx="341785" cy="341785"/>
          </a:xfrm>
          <a:prstGeom prst="rect">
            <a:avLst/>
          </a:prstGeom>
        </p:spPr>
      </p:pic>
      <p:sp>
        <p:nvSpPr>
          <p:cNvPr id="75" name="TextBox 74">
            <a:hlinkClick r:id="rId11" action="ppaction://hlinksldjump"/>
            <a:extLst>
              <a:ext uri="{FF2B5EF4-FFF2-40B4-BE49-F238E27FC236}">
                <a16:creationId xmlns:a16="http://schemas.microsoft.com/office/drawing/2014/main" id="{CCF8E51B-3140-0A40-B5EB-98F7107EA129}"/>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30161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A picture containing outdoor, dark, clouds, day&#10;&#10;Description automatically generated">
            <a:extLst>
              <a:ext uri="{FF2B5EF4-FFF2-40B4-BE49-F238E27FC236}">
                <a16:creationId xmlns:a16="http://schemas.microsoft.com/office/drawing/2014/main" id="{249F9FF9-8C17-FC49-9236-2DBCDAB35DEC}"/>
              </a:ext>
            </a:extLst>
          </p:cNvPr>
          <p:cNvPicPr>
            <a:picLocks noChangeAspect="1"/>
          </p:cNvPicPr>
          <p:nvPr/>
        </p:nvPicPr>
        <p:blipFill rotWithShape="1">
          <a:blip r:embed="rId2">
            <a:extLst>
              <a:ext uri="{28A0092B-C50C-407E-A947-70E740481C1C}">
                <a14:useLocalDpi xmlns:a14="http://schemas.microsoft.com/office/drawing/2010/main"/>
              </a:ext>
            </a:extLst>
          </a:blip>
          <a:srcRect t="15390"/>
          <a:stretch/>
        </p:blipFill>
        <p:spPr>
          <a:xfrm>
            <a:off x="-2" y="0"/>
            <a:ext cx="12191998"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A0FA77F9-A49E-9A44-8F87-3307AE48733D}"/>
              </a:ext>
            </a:extLst>
          </p:cNvPr>
          <p:cNvSpPr txBox="1"/>
          <p:nvPr/>
        </p:nvSpPr>
        <p:spPr>
          <a:xfrm>
            <a:off x="5653114" y="4161592"/>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RUST EN VREDE, ESTATE, STELLENBOSCH, SOUTH AFRICA</a:t>
            </a:r>
          </a:p>
        </p:txBody>
      </p:sp>
      <p:sp>
        <p:nvSpPr>
          <p:cNvPr id="45" name="TextBox 44">
            <a:extLst>
              <a:ext uri="{FF2B5EF4-FFF2-40B4-BE49-F238E27FC236}">
                <a16:creationId xmlns:a16="http://schemas.microsoft.com/office/drawing/2014/main" id="{13B2F335-D4AA-9B4A-93CE-556F1A0B26EC}"/>
              </a:ext>
            </a:extLst>
          </p:cNvPr>
          <p:cNvSpPr txBox="1"/>
          <p:nvPr/>
        </p:nvSpPr>
        <p:spPr>
          <a:xfrm>
            <a:off x="5410056" y="4825895"/>
            <a:ext cx="6492504" cy="1569660"/>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DARK FRUIT AND ROASTED SPICES ARE BACKED UP BY A RICH DARK CHOCOLATE LINE, WITH SUBTLE VANILLA AROMAS. THE DARK FRUIT AND SPICY LICORICE AROMAS FOLLOW THROUGH BEAUTIFULLY FROM THE NOSE. THIS FULL-BODIED WINE HAS GREAT STRUCTURE AND LENGTH, WITH A SEAMLESSLY INTEGRATED MID-PALATE AND A LONG, DRY FINISH.</a:t>
            </a:r>
          </a:p>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 63% CABERNET SAUVIGNON, 28% SHIRAZ, 9% MERLOT.</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46" name="TextBox 45">
            <a:extLst>
              <a:ext uri="{FF2B5EF4-FFF2-40B4-BE49-F238E27FC236}">
                <a16:creationId xmlns:a16="http://schemas.microsoft.com/office/drawing/2014/main" id="{8BF16AEA-085B-E64A-9A9D-79D520ED9FF5}"/>
              </a:ext>
            </a:extLst>
          </p:cNvPr>
          <p:cNvSpPr txBox="1"/>
          <p:nvPr/>
        </p:nvSpPr>
        <p:spPr>
          <a:xfrm>
            <a:off x="7683664" y="710835"/>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$86</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$516</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$1032</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7" name="Straight Connector 46">
            <a:extLst>
              <a:ext uri="{FF2B5EF4-FFF2-40B4-BE49-F238E27FC236}">
                <a16:creationId xmlns:a16="http://schemas.microsoft.com/office/drawing/2014/main" id="{47C639FE-4254-8F4D-8BBB-F259923CAA98}"/>
              </a:ext>
            </a:extLst>
          </p:cNvPr>
          <p:cNvCxnSpPr>
            <a:cxnSpLocks/>
          </p:cNvCxnSpPr>
          <p:nvPr/>
        </p:nvCxnSpPr>
        <p:spPr>
          <a:xfrm>
            <a:off x="10013755" y="140281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BFDD291-1BDB-284F-804B-F072C2A29AC4}"/>
              </a:ext>
            </a:extLst>
          </p:cNvPr>
          <p:cNvCxnSpPr>
            <a:cxnSpLocks/>
          </p:cNvCxnSpPr>
          <p:nvPr/>
        </p:nvCxnSpPr>
        <p:spPr>
          <a:xfrm>
            <a:off x="10013755" y="2109399"/>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6626" name="Picture 2" descr="Rust En Vrede Estate Vineyards Cabernet Sauvignon | Vivino">
            <a:extLst>
              <a:ext uri="{FF2B5EF4-FFF2-40B4-BE49-F238E27FC236}">
                <a16:creationId xmlns:a16="http://schemas.microsoft.com/office/drawing/2014/main" id="{C152E7CF-1C4E-4D48-BD34-9F5168C2FB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5652" y="704575"/>
            <a:ext cx="881275" cy="333080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A picture containing outdoor, dark, clouds, day&#10;&#10;Description automatically generated">
            <a:extLst>
              <a:ext uri="{FF2B5EF4-FFF2-40B4-BE49-F238E27FC236}">
                <a16:creationId xmlns:a16="http://schemas.microsoft.com/office/drawing/2014/main" id="{02A8270B-0A8D-674B-A628-35DDAB941ABE}"/>
              </a:ext>
            </a:extLst>
          </p:cNvPr>
          <p:cNvPicPr>
            <a:picLocks noChangeAspect="1"/>
          </p:cNvPicPr>
          <p:nvPr/>
        </p:nvPicPr>
        <p:blipFill rotWithShape="1">
          <a:blip r:embed="rId2">
            <a:extLst>
              <a:ext uri="{28A0092B-C50C-407E-A947-70E740481C1C}">
                <a14:useLocalDpi xmlns:a14="http://schemas.microsoft.com/office/drawing/2010/main"/>
              </a:ext>
            </a:extLst>
          </a:blip>
          <a:srcRect t="15390"/>
          <a:stretch/>
        </p:blipFill>
        <p:spPr>
          <a:xfrm>
            <a:off x="-1" y="6849946"/>
            <a:ext cx="12191998" cy="6858000"/>
          </a:xfrm>
          <a:prstGeom prst="rect">
            <a:avLst/>
          </a:prstGeom>
        </p:spPr>
      </p:pic>
      <p:sp>
        <p:nvSpPr>
          <p:cNvPr id="54" name="Rectangle 53">
            <a:extLst>
              <a:ext uri="{FF2B5EF4-FFF2-40B4-BE49-F238E27FC236}">
                <a16:creationId xmlns:a16="http://schemas.microsoft.com/office/drawing/2014/main" id="{60C4782A-143E-7D4C-BF90-63A1F6484E48}"/>
              </a:ext>
            </a:extLst>
          </p:cNvPr>
          <p:cNvSpPr/>
          <p:nvPr/>
        </p:nvSpPr>
        <p:spPr>
          <a:xfrm>
            <a:off x="0" y="6846161"/>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hlinkClick r:id="rId4" action="ppaction://hlinksldjump"/>
            <a:extLst>
              <a:ext uri="{FF2B5EF4-FFF2-40B4-BE49-F238E27FC236}">
                <a16:creationId xmlns:a16="http://schemas.microsoft.com/office/drawing/2014/main" id="{AB1AAD79-BA49-C844-9A2E-BC083F4E3983}"/>
              </a:ext>
            </a:extLst>
          </p:cNvPr>
          <p:cNvSpPr txBox="1"/>
          <p:nvPr/>
        </p:nvSpPr>
        <p:spPr>
          <a:xfrm>
            <a:off x="913114" y="1598252"/>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AMANDA’S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32" name="TextBox 31">
            <a:extLst>
              <a:ext uri="{FF2B5EF4-FFF2-40B4-BE49-F238E27FC236}">
                <a16:creationId xmlns:a16="http://schemas.microsoft.com/office/drawing/2014/main" id="{44935B1A-70A7-3443-9F85-4603FD3A4355}"/>
              </a:ext>
            </a:extLst>
          </p:cNvPr>
          <p:cNvSpPr txBox="1"/>
          <p:nvPr/>
        </p:nvSpPr>
        <p:spPr>
          <a:xfrm>
            <a:off x="907865" y="2306138"/>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33" name="Straight Connector 32">
            <a:extLst>
              <a:ext uri="{FF2B5EF4-FFF2-40B4-BE49-F238E27FC236}">
                <a16:creationId xmlns:a16="http://schemas.microsoft.com/office/drawing/2014/main" id="{80F1F2B6-AA63-F44E-84D5-DB374B906F1A}"/>
              </a:ext>
            </a:extLst>
          </p:cNvPr>
          <p:cNvCxnSpPr>
            <a:cxnSpLocks/>
          </p:cNvCxnSpPr>
          <p:nvPr/>
        </p:nvCxnSpPr>
        <p:spPr>
          <a:xfrm>
            <a:off x="907865" y="27701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hlinkClick r:id="rId5" action="ppaction://hlinksldjump"/>
            <a:extLst>
              <a:ext uri="{FF2B5EF4-FFF2-40B4-BE49-F238E27FC236}">
                <a16:creationId xmlns:a16="http://schemas.microsoft.com/office/drawing/2014/main" id="{3CD96FBC-9E58-2148-A20C-E70AC96FDF21}"/>
              </a:ext>
            </a:extLst>
          </p:cNvPr>
          <p:cNvSpPr txBox="1"/>
          <p:nvPr/>
        </p:nvSpPr>
        <p:spPr>
          <a:xfrm>
            <a:off x="907864" y="2836945"/>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ECHEVERRIA</a:t>
            </a:r>
          </a:p>
        </p:txBody>
      </p:sp>
      <p:cxnSp>
        <p:nvCxnSpPr>
          <p:cNvPr id="35" name="Straight Connector 34">
            <a:extLst>
              <a:ext uri="{FF2B5EF4-FFF2-40B4-BE49-F238E27FC236}">
                <a16:creationId xmlns:a16="http://schemas.microsoft.com/office/drawing/2014/main" id="{5A684D0B-A2C1-B040-B104-817D88012C8F}"/>
              </a:ext>
            </a:extLst>
          </p:cNvPr>
          <p:cNvCxnSpPr>
            <a:cxnSpLocks/>
          </p:cNvCxnSpPr>
          <p:nvPr/>
        </p:nvCxnSpPr>
        <p:spPr>
          <a:xfrm>
            <a:off x="907862" y="3385172"/>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hlinkClick r:id="rId6" action="ppaction://hlinksldjump"/>
            <a:extLst>
              <a:ext uri="{FF2B5EF4-FFF2-40B4-BE49-F238E27FC236}">
                <a16:creationId xmlns:a16="http://schemas.microsoft.com/office/drawing/2014/main" id="{0936303D-6AD4-C043-B600-1A2DF08A5F4B}"/>
              </a:ext>
            </a:extLst>
          </p:cNvPr>
          <p:cNvSpPr txBox="1"/>
          <p:nvPr/>
        </p:nvSpPr>
        <p:spPr>
          <a:xfrm>
            <a:off x="907862" y="348131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CA’VIOLA</a:t>
            </a:r>
          </a:p>
        </p:txBody>
      </p:sp>
      <p:cxnSp>
        <p:nvCxnSpPr>
          <p:cNvPr id="38" name="Straight Connector 37">
            <a:extLst>
              <a:ext uri="{FF2B5EF4-FFF2-40B4-BE49-F238E27FC236}">
                <a16:creationId xmlns:a16="http://schemas.microsoft.com/office/drawing/2014/main" id="{C0A388F4-7A34-F84C-B6C7-38E0EDC0BA85}"/>
              </a:ext>
            </a:extLst>
          </p:cNvPr>
          <p:cNvCxnSpPr>
            <a:cxnSpLocks/>
          </p:cNvCxnSpPr>
          <p:nvPr/>
        </p:nvCxnSpPr>
        <p:spPr>
          <a:xfrm>
            <a:off x="907861" y="4035378"/>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hlinkClick r:id="rId7" action="ppaction://hlinksldjump"/>
            <a:extLst>
              <a:ext uri="{FF2B5EF4-FFF2-40B4-BE49-F238E27FC236}">
                <a16:creationId xmlns:a16="http://schemas.microsoft.com/office/drawing/2014/main" id="{6D0724EE-7117-8544-98AB-76B1B0FD7FB6}"/>
              </a:ext>
            </a:extLst>
          </p:cNvPr>
          <p:cNvSpPr txBox="1"/>
          <p:nvPr/>
        </p:nvSpPr>
        <p:spPr>
          <a:xfrm>
            <a:off x="907861" y="412697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RUST EN VREDE</a:t>
            </a:r>
          </a:p>
        </p:txBody>
      </p:sp>
      <p:cxnSp>
        <p:nvCxnSpPr>
          <p:cNvPr id="40" name="Straight Connector 39">
            <a:extLst>
              <a:ext uri="{FF2B5EF4-FFF2-40B4-BE49-F238E27FC236}">
                <a16:creationId xmlns:a16="http://schemas.microsoft.com/office/drawing/2014/main" id="{09093F80-6868-B64B-94F1-CEC526C6EA0B}"/>
              </a:ext>
            </a:extLst>
          </p:cNvPr>
          <p:cNvCxnSpPr>
            <a:cxnSpLocks/>
          </p:cNvCxnSpPr>
          <p:nvPr/>
        </p:nvCxnSpPr>
        <p:spPr>
          <a:xfrm>
            <a:off x="907861" y="4669440"/>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hlinkClick r:id="rId8" action="ppaction://hlinksldjump"/>
            <a:extLst>
              <a:ext uri="{FF2B5EF4-FFF2-40B4-BE49-F238E27FC236}">
                <a16:creationId xmlns:a16="http://schemas.microsoft.com/office/drawing/2014/main" id="{FEEDC7E8-99E9-5D40-9CF0-C4897335D54D}"/>
              </a:ext>
            </a:extLst>
          </p:cNvPr>
          <p:cNvSpPr txBox="1"/>
          <p:nvPr/>
        </p:nvSpPr>
        <p:spPr>
          <a:xfrm>
            <a:off x="907861" y="475601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MOLLYDOOKER</a:t>
            </a:r>
          </a:p>
        </p:txBody>
      </p:sp>
      <p:sp>
        <p:nvSpPr>
          <p:cNvPr id="42" name="TextBox 41">
            <a:extLst>
              <a:ext uri="{FF2B5EF4-FFF2-40B4-BE49-F238E27FC236}">
                <a16:creationId xmlns:a16="http://schemas.microsoft.com/office/drawing/2014/main" id="{1B2DA3CF-B7A4-0544-A580-269BC78213D5}"/>
              </a:ext>
            </a:extLst>
          </p:cNvPr>
          <p:cNvSpPr txBox="1"/>
          <p:nvPr/>
        </p:nvSpPr>
        <p:spPr>
          <a:xfrm>
            <a:off x="907862" y="3066325"/>
            <a:ext cx="3304892" cy="253916"/>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CENTRAL VALLEY, CHILI</a:t>
            </a:r>
          </a:p>
        </p:txBody>
      </p:sp>
      <p:sp>
        <p:nvSpPr>
          <p:cNvPr id="43" name="TextBox 42">
            <a:extLst>
              <a:ext uri="{FF2B5EF4-FFF2-40B4-BE49-F238E27FC236}">
                <a16:creationId xmlns:a16="http://schemas.microsoft.com/office/drawing/2014/main" id="{77D5054F-7FC1-FC4E-82DC-F151A9B68067}"/>
              </a:ext>
            </a:extLst>
          </p:cNvPr>
          <p:cNvSpPr txBox="1"/>
          <p:nvPr/>
        </p:nvSpPr>
        <p:spPr>
          <a:xfrm>
            <a:off x="907861" y="3720778"/>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PIEMONTE, ITALY</a:t>
            </a:r>
          </a:p>
        </p:txBody>
      </p:sp>
      <p:sp>
        <p:nvSpPr>
          <p:cNvPr id="49" name="TextBox 48">
            <a:extLst>
              <a:ext uri="{FF2B5EF4-FFF2-40B4-BE49-F238E27FC236}">
                <a16:creationId xmlns:a16="http://schemas.microsoft.com/office/drawing/2014/main" id="{17BDF295-B2F1-6E48-8601-387E862998C4}"/>
              </a:ext>
            </a:extLst>
          </p:cNvPr>
          <p:cNvSpPr txBox="1"/>
          <p:nvPr/>
        </p:nvSpPr>
        <p:spPr>
          <a:xfrm>
            <a:off x="907861" y="436647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SOUTH AFRICA</a:t>
            </a:r>
          </a:p>
        </p:txBody>
      </p:sp>
      <p:sp>
        <p:nvSpPr>
          <p:cNvPr id="50" name="TextBox 49">
            <a:extLst>
              <a:ext uri="{FF2B5EF4-FFF2-40B4-BE49-F238E27FC236}">
                <a16:creationId xmlns:a16="http://schemas.microsoft.com/office/drawing/2014/main" id="{CBC76919-D871-9848-87C1-758BAC7D8C41}"/>
              </a:ext>
            </a:extLst>
          </p:cNvPr>
          <p:cNvSpPr txBox="1"/>
          <p:nvPr/>
        </p:nvSpPr>
        <p:spPr>
          <a:xfrm>
            <a:off x="907861" y="4984777"/>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AUSTRALIA</a:t>
            </a:r>
          </a:p>
        </p:txBody>
      </p:sp>
      <p:pic>
        <p:nvPicPr>
          <p:cNvPr id="51" name="Graphic 50" descr="Caret Left with solid fill">
            <a:hlinkClick r:id="rId5" action="ppaction://hlinksldjump"/>
            <a:extLst>
              <a:ext uri="{FF2B5EF4-FFF2-40B4-BE49-F238E27FC236}">
                <a16:creationId xmlns:a16="http://schemas.microsoft.com/office/drawing/2014/main" id="{3A18CA8D-2C26-4C48-8640-A2D350FDA63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6" y="2893383"/>
            <a:ext cx="341785" cy="341785"/>
          </a:xfrm>
          <a:prstGeom prst="rect">
            <a:avLst/>
          </a:prstGeom>
        </p:spPr>
      </p:pic>
      <p:pic>
        <p:nvPicPr>
          <p:cNvPr id="52" name="Graphic 51" descr="Caret Left with solid fill">
            <a:hlinkClick r:id="rId6" action="ppaction://hlinksldjump"/>
            <a:extLst>
              <a:ext uri="{FF2B5EF4-FFF2-40B4-BE49-F238E27FC236}">
                <a16:creationId xmlns:a16="http://schemas.microsoft.com/office/drawing/2014/main" id="{3514FA4D-C6FB-3447-B495-8F4151C7898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6" y="3551855"/>
            <a:ext cx="341785" cy="341785"/>
          </a:xfrm>
          <a:prstGeom prst="rect">
            <a:avLst/>
          </a:prstGeom>
        </p:spPr>
      </p:pic>
      <p:pic>
        <p:nvPicPr>
          <p:cNvPr id="56" name="Graphic 55" descr="Caret Left with solid fill">
            <a:hlinkClick r:id="rId7" action="ppaction://hlinksldjump"/>
            <a:extLst>
              <a:ext uri="{FF2B5EF4-FFF2-40B4-BE49-F238E27FC236}">
                <a16:creationId xmlns:a16="http://schemas.microsoft.com/office/drawing/2014/main" id="{A0619E07-0C97-FE44-8E02-BF957CE98F0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6" y="4191169"/>
            <a:ext cx="341785" cy="341785"/>
          </a:xfrm>
          <a:prstGeom prst="rect">
            <a:avLst/>
          </a:prstGeom>
        </p:spPr>
      </p:pic>
      <p:pic>
        <p:nvPicPr>
          <p:cNvPr id="74" name="Graphic 73" descr="Caret Left with solid fill">
            <a:hlinkClick r:id="rId8" action="ppaction://hlinksldjump"/>
            <a:extLst>
              <a:ext uri="{FF2B5EF4-FFF2-40B4-BE49-F238E27FC236}">
                <a16:creationId xmlns:a16="http://schemas.microsoft.com/office/drawing/2014/main" id="{FF6498CB-7D42-9F42-B1E5-BB7B0B05614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4" y="4818378"/>
            <a:ext cx="341785" cy="341785"/>
          </a:xfrm>
          <a:prstGeom prst="rect">
            <a:avLst/>
          </a:prstGeom>
        </p:spPr>
      </p:pic>
      <p:sp>
        <p:nvSpPr>
          <p:cNvPr id="75" name="TextBox 74">
            <a:hlinkClick r:id="rId11" action="ppaction://hlinksldjump"/>
            <a:extLst>
              <a:ext uri="{FF2B5EF4-FFF2-40B4-BE49-F238E27FC236}">
                <a16:creationId xmlns:a16="http://schemas.microsoft.com/office/drawing/2014/main" id="{85E48EEB-9DF6-2C41-9A90-4945367B84F7}"/>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2976497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A picture containing outdoor, dark, clouds, day&#10;&#10;Description automatically generated">
            <a:extLst>
              <a:ext uri="{FF2B5EF4-FFF2-40B4-BE49-F238E27FC236}">
                <a16:creationId xmlns:a16="http://schemas.microsoft.com/office/drawing/2014/main" id="{2C5B60E2-DAEC-7140-A8C1-DB3CC869EE58}"/>
              </a:ext>
            </a:extLst>
          </p:cNvPr>
          <p:cNvPicPr>
            <a:picLocks noChangeAspect="1"/>
          </p:cNvPicPr>
          <p:nvPr/>
        </p:nvPicPr>
        <p:blipFill rotWithShape="1">
          <a:blip r:embed="rId2">
            <a:extLst>
              <a:ext uri="{28A0092B-C50C-407E-A947-70E740481C1C}">
                <a14:useLocalDpi xmlns:a14="http://schemas.microsoft.com/office/drawing/2010/main"/>
              </a:ext>
            </a:extLst>
          </a:blip>
          <a:srcRect t="15390"/>
          <a:stretch/>
        </p:blipFill>
        <p:spPr>
          <a:xfrm>
            <a:off x="-2" y="0"/>
            <a:ext cx="12191998"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D5E19C2-90BE-FD4F-80CB-2E70C533F512}"/>
              </a:ext>
            </a:extLst>
          </p:cNvPr>
          <p:cNvSpPr txBox="1"/>
          <p:nvPr/>
        </p:nvSpPr>
        <p:spPr>
          <a:xfrm>
            <a:off x="5653114" y="4161592"/>
            <a:ext cx="6006353" cy="830997"/>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MOLLYDOOKER, BLUE EYED BOY, SHIRAZ, MCLAREN VALE, AUSTRALIA</a:t>
            </a:r>
          </a:p>
        </p:txBody>
      </p:sp>
      <p:sp>
        <p:nvSpPr>
          <p:cNvPr id="45" name="TextBox 44">
            <a:extLst>
              <a:ext uri="{FF2B5EF4-FFF2-40B4-BE49-F238E27FC236}">
                <a16:creationId xmlns:a16="http://schemas.microsoft.com/office/drawing/2014/main" id="{18A1C8E5-4EF4-2845-BFA9-9FF83F72422A}"/>
              </a:ext>
            </a:extLst>
          </p:cNvPr>
          <p:cNvSpPr txBox="1"/>
          <p:nvPr/>
        </p:nvSpPr>
        <p:spPr>
          <a:xfrm>
            <a:off x="5410066" y="5055525"/>
            <a:ext cx="6492504" cy="1384995"/>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RICH, RIPE AND EXPLOSIVE, THIS SHIRAZ DISPLAYS VIBRANT BLUEBERRY, PLUM AND NOTES OF DARK CHOCOLATE. THE VOLUPTUOUS PALATE OF BLUE AND BLACKBERRIES IS LAYERED WITH COFFEE, VANILLA CREAM AND LICORICE SPICE. A BEAUTIFULLY DYNAMIC AND BALANCED WINE, WITH A ROUND AND CREAMY FINISH, THE BLUE-EYED BOY EXCEEDS ALL EXPECTATIONS.</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46" name="TextBox 45">
            <a:extLst>
              <a:ext uri="{FF2B5EF4-FFF2-40B4-BE49-F238E27FC236}">
                <a16:creationId xmlns:a16="http://schemas.microsoft.com/office/drawing/2014/main" id="{666D1034-5CB4-2B42-8CB1-BCDD9E456605}"/>
              </a:ext>
            </a:extLst>
          </p:cNvPr>
          <p:cNvSpPr txBox="1"/>
          <p:nvPr/>
        </p:nvSpPr>
        <p:spPr>
          <a:xfrm>
            <a:off x="7683664" y="710835"/>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$110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$660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$1320</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7" name="Straight Connector 46">
            <a:extLst>
              <a:ext uri="{FF2B5EF4-FFF2-40B4-BE49-F238E27FC236}">
                <a16:creationId xmlns:a16="http://schemas.microsoft.com/office/drawing/2014/main" id="{37AC029F-49FC-0045-9927-320334E0242A}"/>
              </a:ext>
            </a:extLst>
          </p:cNvPr>
          <p:cNvCxnSpPr>
            <a:cxnSpLocks/>
          </p:cNvCxnSpPr>
          <p:nvPr/>
        </p:nvCxnSpPr>
        <p:spPr>
          <a:xfrm>
            <a:off x="10013755" y="140281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A99A047-49E6-0345-A72C-747CEE9220CA}"/>
              </a:ext>
            </a:extLst>
          </p:cNvPr>
          <p:cNvCxnSpPr>
            <a:cxnSpLocks/>
          </p:cNvCxnSpPr>
          <p:nvPr/>
        </p:nvCxnSpPr>
        <p:spPr>
          <a:xfrm>
            <a:off x="10013755" y="2109399"/>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7650" name="Picture 2" descr="Mollydooker Blue Eyed Boy Shiraz | Vivino">
            <a:extLst>
              <a:ext uri="{FF2B5EF4-FFF2-40B4-BE49-F238E27FC236}">
                <a16:creationId xmlns:a16="http://schemas.microsoft.com/office/drawing/2014/main" id="{4B154497-8482-B24F-8A75-B18D714E02C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9979" y="704577"/>
            <a:ext cx="3330801" cy="333080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A picture containing outdoor, dark, clouds, day&#10;&#10;Description automatically generated">
            <a:extLst>
              <a:ext uri="{FF2B5EF4-FFF2-40B4-BE49-F238E27FC236}">
                <a16:creationId xmlns:a16="http://schemas.microsoft.com/office/drawing/2014/main" id="{3884205B-9B3B-1B47-B29F-AFD01A2B5320}"/>
              </a:ext>
            </a:extLst>
          </p:cNvPr>
          <p:cNvPicPr>
            <a:picLocks noChangeAspect="1"/>
          </p:cNvPicPr>
          <p:nvPr/>
        </p:nvPicPr>
        <p:blipFill rotWithShape="1">
          <a:blip r:embed="rId2">
            <a:extLst>
              <a:ext uri="{28A0092B-C50C-407E-A947-70E740481C1C}">
                <a14:useLocalDpi xmlns:a14="http://schemas.microsoft.com/office/drawing/2010/main"/>
              </a:ext>
            </a:extLst>
          </a:blip>
          <a:srcRect t="15390"/>
          <a:stretch/>
        </p:blipFill>
        <p:spPr>
          <a:xfrm>
            <a:off x="-1" y="6849946"/>
            <a:ext cx="12191998" cy="6858000"/>
          </a:xfrm>
          <a:prstGeom prst="rect">
            <a:avLst/>
          </a:prstGeom>
        </p:spPr>
      </p:pic>
      <p:sp>
        <p:nvSpPr>
          <p:cNvPr id="54" name="Rectangle 53">
            <a:extLst>
              <a:ext uri="{FF2B5EF4-FFF2-40B4-BE49-F238E27FC236}">
                <a16:creationId xmlns:a16="http://schemas.microsoft.com/office/drawing/2014/main" id="{BB7F17E6-84A6-7E46-B26F-8A558DA69F27}"/>
              </a:ext>
            </a:extLst>
          </p:cNvPr>
          <p:cNvSpPr/>
          <p:nvPr/>
        </p:nvSpPr>
        <p:spPr>
          <a:xfrm>
            <a:off x="0" y="6846161"/>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hlinkClick r:id="rId4" action="ppaction://hlinksldjump"/>
            <a:extLst>
              <a:ext uri="{FF2B5EF4-FFF2-40B4-BE49-F238E27FC236}">
                <a16:creationId xmlns:a16="http://schemas.microsoft.com/office/drawing/2014/main" id="{C472E073-F849-9249-803F-F661845A219B}"/>
              </a:ext>
            </a:extLst>
          </p:cNvPr>
          <p:cNvSpPr txBox="1"/>
          <p:nvPr/>
        </p:nvSpPr>
        <p:spPr>
          <a:xfrm>
            <a:off x="913114" y="1598252"/>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AMANDA’S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32" name="TextBox 31">
            <a:extLst>
              <a:ext uri="{FF2B5EF4-FFF2-40B4-BE49-F238E27FC236}">
                <a16:creationId xmlns:a16="http://schemas.microsoft.com/office/drawing/2014/main" id="{5FCA1B9C-461C-6C4F-A2F6-74253AC6B5F6}"/>
              </a:ext>
            </a:extLst>
          </p:cNvPr>
          <p:cNvSpPr txBox="1"/>
          <p:nvPr/>
        </p:nvSpPr>
        <p:spPr>
          <a:xfrm>
            <a:off x="907865" y="2306138"/>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33" name="Straight Connector 32">
            <a:extLst>
              <a:ext uri="{FF2B5EF4-FFF2-40B4-BE49-F238E27FC236}">
                <a16:creationId xmlns:a16="http://schemas.microsoft.com/office/drawing/2014/main" id="{D9EB18EB-09AD-8843-9887-7E11B9A09CF0}"/>
              </a:ext>
            </a:extLst>
          </p:cNvPr>
          <p:cNvCxnSpPr>
            <a:cxnSpLocks/>
          </p:cNvCxnSpPr>
          <p:nvPr/>
        </p:nvCxnSpPr>
        <p:spPr>
          <a:xfrm>
            <a:off x="907865" y="27701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hlinkClick r:id="rId5" action="ppaction://hlinksldjump"/>
            <a:extLst>
              <a:ext uri="{FF2B5EF4-FFF2-40B4-BE49-F238E27FC236}">
                <a16:creationId xmlns:a16="http://schemas.microsoft.com/office/drawing/2014/main" id="{C3DBE4D2-92BF-0E41-867B-62799CBB04CE}"/>
              </a:ext>
            </a:extLst>
          </p:cNvPr>
          <p:cNvSpPr txBox="1"/>
          <p:nvPr/>
        </p:nvSpPr>
        <p:spPr>
          <a:xfrm>
            <a:off x="907864" y="2836945"/>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ECHEVERRIA</a:t>
            </a:r>
          </a:p>
        </p:txBody>
      </p:sp>
      <p:cxnSp>
        <p:nvCxnSpPr>
          <p:cNvPr id="35" name="Straight Connector 34">
            <a:extLst>
              <a:ext uri="{FF2B5EF4-FFF2-40B4-BE49-F238E27FC236}">
                <a16:creationId xmlns:a16="http://schemas.microsoft.com/office/drawing/2014/main" id="{E0DEAF0A-87AE-A64B-ABBE-71BA3566D10C}"/>
              </a:ext>
            </a:extLst>
          </p:cNvPr>
          <p:cNvCxnSpPr>
            <a:cxnSpLocks/>
          </p:cNvCxnSpPr>
          <p:nvPr/>
        </p:nvCxnSpPr>
        <p:spPr>
          <a:xfrm>
            <a:off x="907862" y="3385172"/>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hlinkClick r:id="rId6" action="ppaction://hlinksldjump"/>
            <a:extLst>
              <a:ext uri="{FF2B5EF4-FFF2-40B4-BE49-F238E27FC236}">
                <a16:creationId xmlns:a16="http://schemas.microsoft.com/office/drawing/2014/main" id="{2997D8D8-8086-1441-A86F-6694F69B5059}"/>
              </a:ext>
            </a:extLst>
          </p:cNvPr>
          <p:cNvSpPr txBox="1"/>
          <p:nvPr/>
        </p:nvSpPr>
        <p:spPr>
          <a:xfrm>
            <a:off x="907862" y="348131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CA’VIOLA</a:t>
            </a:r>
          </a:p>
        </p:txBody>
      </p:sp>
      <p:cxnSp>
        <p:nvCxnSpPr>
          <p:cNvPr id="38" name="Straight Connector 37">
            <a:extLst>
              <a:ext uri="{FF2B5EF4-FFF2-40B4-BE49-F238E27FC236}">
                <a16:creationId xmlns:a16="http://schemas.microsoft.com/office/drawing/2014/main" id="{AF6D86C8-28CB-364B-87C6-71964C9DD88B}"/>
              </a:ext>
            </a:extLst>
          </p:cNvPr>
          <p:cNvCxnSpPr>
            <a:cxnSpLocks/>
          </p:cNvCxnSpPr>
          <p:nvPr/>
        </p:nvCxnSpPr>
        <p:spPr>
          <a:xfrm>
            <a:off x="907861" y="4035378"/>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hlinkClick r:id="rId7" action="ppaction://hlinksldjump"/>
            <a:extLst>
              <a:ext uri="{FF2B5EF4-FFF2-40B4-BE49-F238E27FC236}">
                <a16:creationId xmlns:a16="http://schemas.microsoft.com/office/drawing/2014/main" id="{0CFC33EA-6F2D-0444-98BC-8675BEF0DF5C}"/>
              </a:ext>
            </a:extLst>
          </p:cNvPr>
          <p:cNvSpPr txBox="1"/>
          <p:nvPr/>
        </p:nvSpPr>
        <p:spPr>
          <a:xfrm>
            <a:off x="907861" y="412697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RUST EN VREDE</a:t>
            </a:r>
          </a:p>
        </p:txBody>
      </p:sp>
      <p:cxnSp>
        <p:nvCxnSpPr>
          <p:cNvPr id="40" name="Straight Connector 39">
            <a:extLst>
              <a:ext uri="{FF2B5EF4-FFF2-40B4-BE49-F238E27FC236}">
                <a16:creationId xmlns:a16="http://schemas.microsoft.com/office/drawing/2014/main" id="{345969D6-0562-8F4E-AD5F-032463C51BC9}"/>
              </a:ext>
            </a:extLst>
          </p:cNvPr>
          <p:cNvCxnSpPr>
            <a:cxnSpLocks/>
          </p:cNvCxnSpPr>
          <p:nvPr/>
        </p:nvCxnSpPr>
        <p:spPr>
          <a:xfrm>
            <a:off x="907861" y="4669440"/>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hlinkClick r:id="rId8" action="ppaction://hlinksldjump"/>
            <a:extLst>
              <a:ext uri="{FF2B5EF4-FFF2-40B4-BE49-F238E27FC236}">
                <a16:creationId xmlns:a16="http://schemas.microsoft.com/office/drawing/2014/main" id="{81C886E4-4C07-EC4D-94C8-CDAD393E96CA}"/>
              </a:ext>
            </a:extLst>
          </p:cNvPr>
          <p:cNvSpPr txBox="1"/>
          <p:nvPr/>
        </p:nvSpPr>
        <p:spPr>
          <a:xfrm>
            <a:off x="907861" y="475601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MOLLYDOOKER</a:t>
            </a:r>
          </a:p>
        </p:txBody>
      </p:sp>
      <p:sp>
        <p:nvSpPr>
          <p:cNvPr id="42" name="TextBox 41">
            <a:extLst>
              <a:ext uri="{FF2B5EF4-FFF2-40B4-BE49-F238E27FC236}">
                <a16:creationId xmlns:a16="http://schemas.microsoft.com/office/drawing/2014/main" id="{9387B917-3B81-8D4D-AEBB-6870A491206D}"/>
              </a:ext>
            </a:extLst>
          </p:cNvPr>
          <p:cNvSpPr txBox="1"/>
          <p:nvPr/>
        </p:nvSpPr>
        <p:spPr>
          <a:xfrm>
            <a:off x="907862" y="3066325"/>
            <a:ext cx="3304892" cy="253916"/>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CENTRAL VALLEY, CHILI</a:t>
            </a:r>
          </a:p>
        </p:txBody>
      </p:sp>
      <p:sp>
        <p:nvSpPr>
          <p:cNvPr id="43" name="TextBox 42">
            <a:extLst>
              <a:ext uri="{FF2B5EF4-FFF2-40B4-BE49-F238E27FC236}">
                <a16:creationId xmlns:a16="http://schemas.microsoft.com/office/drawing/2014/main" id="{EC4B904E-E1FD-F248-9CF8-F57B53FED46C}"/>
              </a:ext>
            </a:extLst>
          </p:cNvPr>
          <p:cNvSpPr txBox="1"/>
          <p:nvPr/>
        </p:nvSpPr>
        <p:spPr>
          <a:xfrm>
            <a:off x="907861" y="3720778"/>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PIEMONTE, ITALY</a:t>
            </a:r>
          </a:p>
        </p:txBody>
      </p:sp>
      <p:sp>
        <p:nvSpPr>
          <p:cNvPr id="49" name="TextBox 48">
            <a:extLst>
              <a:ext uri="{FF2B5EF4-FFF2-40B4-BE49-F238E27FC236}">
                <a16:creationId xmlns:a16="http://schemas.microsoft.com/office/drawing/2014/main" id="{5358296A-2DE1-9641-A05C-230D35877CAE}"/>
              </a:ext>
            </a:extLst>
          </p:cNvPr>
          <p:cNvSpPr txBox="1"/>
          <p:nvPr/>
        </p:nvSpPr>
        <p:spPr>
          <a:xfrm>
            <a:off x="907861" y="436647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SOUTH AFRICA</a:t>
            </a:r>
          </a:p>
        </p:txBody>
      </p:sp>
      <p:sp>
        <p:nvSpPr>
          <p:cNvPr id="50" name="TextBox 49">
            <a:extLst>
              <a:ext uri="{FF2B5EF4-FFF2-40B4-BE49-F238E27FC236}">
                <a16:creationId xmlns:a16="http://schemas.microsoft.com/office/drawing/2014/main" id="{4043A003-F7DF-B547-8123-2F61F5066655}"/>
              </a:ext>
            </a:extLst>
          </p:cNvPr>
          <p:cNvSpPr txBox="1"/>
          <p:nvPr/>
        </p:nvSpPr>
        <p:spPr>
          <a:xfrm>
            <a:off x="907861" y="4984777"/>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AUSTRALIA</a:t>
            </a:r>
          </a:p>
        </p:txBody>
      </p:sp>
      <p:pic>
        <p:nvPicPr>
          <p:cNvPr id="51" name="Graphic 50" descr="Caret Left with solid fill">
            <a:hlinkClick r:id="rId5" action="ppaction://hlinksldjump"/>
            <a:extLst>
              <a:ext uri="{FF2B5EF4-FFF2-40B4-BE49-F238E27FC236}">
                <a16:creationId xmlns:a16="http://schemas.microsoft.com/office/drawing/2014/main" id="{F610EA39-4113-CF49-9363-E2C5F62C4C0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6" y="2893383"/>
            <a:ext cx="341785" cy="341785"/>
          </a:xfrm>
          <a:prstGeom prst="rect">
            <a:avLst/>
          </a:prstGeom>
        </p:spPr>
      </p:pic>
      <p:pic>
        <p:nvPicPr>
          <p:cNvPr id="52" name="Graphic 51" descr="Caret Left with solid fill">
            <a:hlinkClick r:id="rId6" action="ppaction://hlinksldjump"/>
            <a:extLst>
              <a:ext uri="{FF2B5EF4-FFF2-40B4-BE49-F238E27FC236}">
                <a16:creationId xmlns:a16="http://schemas.microsoft.com/office/drawing/2014/main" id="{3DB233A8-01D9-1043-86F1-63A699B5B43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6" y="3551855"/>
            <a:ext cx="341785" cy="341785"/>
          </a:xfrm>
          <a:prstGeom prst="rect">
            <a:avLst/>
          </a:prstGeom>
        </p:spPr>
      </p:pic>
      <p:pic>
        <p:nvPicPr>
          <p:cNvPr id="56" name="Graphic 55" descr="Caret Left with solid fill">
            <a:hlinkClick r:id="rId7" action="ppaction://hlinksldjump"/>
            <a:extLst>
              <a:ext uri="{FF2B5EF4-FFF2-40B4-BE49-F238E27FC236}">
                <a16:creationId xmlns:a16="http://schemas.microsoft.com/office/drawing/2014/main" id="{67BA268A-3637-B842-A029-9C9E72F7BCB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6" y="4191169"/>
            <a:ext cx="341785" cy="341785"/>
          </a:xfrm>
          <a:prstGeom prst="rect">
            <a:avLst/>
          </a:prstGeom>
        </p:spPr>
      </p:pic>
      <p:pic>
        <p:nvPicPr>
          <p:cNvPr id="74" name="Graphic 73" descr="Caret Left with solid fill">
            <a:hlinkClick r:id="rId8" action="ppaction://hlinksldjump"/>
            <a:extLst>
              <a:ext uri="{FF2B5EF4-FFF2-40B4-BE49-F238E27FC236}">
                <a16:creationId xmlns:a16="http://schemas.microsoft.com/office/drawing/2014/main" id="{15220BDB-348A-6747-B607-2EE5A53B4C3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3863474" y="4818378"/>
            <a:ext cx="341785" cy="341785"/>
          </a:xfrm>
          <a:prstGeom prst="rect">
            <a:avLst/>
          </a:prstGeom>
        </p:spPr>
      </p:pic>
      <p:sp>
        <p:nvSpPr>
          <p:cNvPr id="75" name="TextBox 74">
            <a:hlinkClick r:id="rId11" action="ppaction://hlinksldjump"/>
            <a:extLst>
              <a:ext uri="{FF2B5EF4-FFF2-40B4-BE49-F238E27FC236}">
                <a16:creationId xmlns:a16="http://schemas.microsoft.com/office/drawing/2014/main" id="{9D773EB1-6CCA-EA4D-9E4F-5821AEA64130}"/>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1383038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n object&#10;&#10;Description automatically generated with low confidence">
            <a:extLst>
              <a:ext uri="{FF2B5EF4-FFF2-40B4-BE49-F238E27FC236}">
                <a16:creationId xmlns:a16="http://schemas.microsoft.com/office/drawing/2014/main" id="{7DC48600-1008-CA46-BBEB-7B80B4A65A5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925902"/>
          </a:xfrm>
          <a:prstGeom prst="rect">
            <a:avLst/>
          </a:prstGeom>
        </p:spPr>
      </p:pic>
      <p:pic>
        <p:nvPicPr>
          <p:cNvPr id="12" name="Picture 11" descr="Logo&#10;&#10;Description automatically generated">
            <a:extLst>
              <a:ext uri="{FF2B5EF4-FFF2-40B4-BE49-F238E27FC236}">
                <a16:creationId xmlns:a16="http://schemas.microsoft.com/office/drawing/2014/main" id="{348FBEF9-D3F5-B04A-A4C0-3860AA882C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16074" y="290042"/>
            <a:ext cx="647700" cy="821028"/>
          </a:xfrm>
          <a:prstGeom prst="rect">
            <a:avLst/>
          </a:prstGeom>
        </p:spPr>
      </p:pic>
      <p:pic>
        <p:nvPicPr>
          <p:cNvPr id="22" name="Graphic 21" descr="Caret Left with solid fill">
            <a:hlinkClick r:id="" action="ppaction://hlinkshowjump?jump=nextslide"/>
            <a:extLst>
              <a:ext uri="{FF2B5EF4-FFF2-40B4-BE49-F238E27FC236}">
                <a16:creationId xmlns:a16="http://schemas.microsoft.com/office/drawing/2014/main" id="{BE6E1860-ACCE-6947-AB9D-480D2B8A1DD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11017938" y="4095800"/>
            <a:ext cx="438443" cy="438443"/>
          </a:xfrm>
          <a:prstGeom prst="rect">
            <a:avLst/>
          </a:prstGeom>
        </p:spPr>
      </p:pic>
      <p:pic>
        <p:nvPicPr>
          <p:cNvPr id="23" name="Graphic 22" descr="Caret Left with solid fill">
            <a:hlinkClick r:id="" action="ppaction://hlinkshowjump?jump=previousslide"/>
            <a:extLst>
              <a:ext uri="{FF2B5EF4-FFF2-40B4-BE49-F238E27FC236}">
                <a16:creationId xmlns:a16="http://schemas.microsoft.com/office/drawing/2014/main" id="{6213E24F-E8F0-7847-9761-2D354160016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5619" y="4095800"/>
            <a:ext cx="438443" cy="438443"/>
          </a:xfrm>
          <a:prstGeom prst="rect">
            <a:avLst/>
          </a:prstGeom>
        </p:spPr>
      </p:pic>
      <p:sp>
        <p:nvSpPr>
          <p:cNvPr id="16" name="!!start">
            <a:hlinkClick r:id="" action="ppaction://hlinkshowjump?jump=firstslide"/>
            <a:extLst>
              <a:ext uri="{FF2B5EF4-FFF2-40B4-BE49-F238E27FC236}">
                <a16:creationId xmlns:a16="http://schemas.microsoft.com/office/drawing/2014/main" id="{41DB3BD4-4272-B449-96A4-EB4C9F617E58}"/>
              </a:ext>
            </a:extLst>
          </p:cNvPr>
          <p:cNvSpPr/>
          <p:nvPr/>
        </p:nvSpPr>
        <p:spPr>
          <a:xfrm>
            <a:off x="5930505" y="5284922"/>
            <a:ext cx="108000" cy="1080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end">
            <a:hlinkClick r:id="rId6" action="ppaction://hlinksldjump"/>
            <a:extLst>
              <a:ext uri="{FF2B5EF4-FFF2-40B4-BE49-F238E27FC236}">
                <a16:creationId xmlns:a16="http://schemas.microsoft.com/office/drawing/2014/main" id="{F2CF34A3-3FC9-C94C-BB5E-593A4CEDB10B}"/>
              </a:ext>
            </a:extLst>
          </p:cNvPr>
          <p:cNvSpPr/>
          <p:nvPr/>
        </p:nvSpPr>
        <p:spPr>
          <a:xfrm>
            <a:off x="6155138" y="5284922"/>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close up of an object&#10;&#10;Description automatically generated with low confidence">
            <a:extLst>
              <a:ext uri="{FF2B5EF4-FFF2-40B4-BE49-F238E27FC236}">
                <a16:creationId xmlns:a16="http://schemas.microsoft.com/office/drawing/2014/main" id="{E33EE661-472C-A943-B0A8-8CF918CDE46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4240"/>
            <a:ext cx="12192000" cy="6925902"/>
          </a:xfrm>
          <a:prstGeom prst="rect">
            <a:avLst/>
          </a:prstGeom>
        </p:spPr>
      </p:pic>
      <p:pic>
        <p:nvPicPr>
          <p:cNvPr id="24" name="Picture 23" descr="A close up of an object&#10;&#10;Description automatically generated with low confidence">
            <a:extLst>
              <a:ext uri="{FF2B5EF4-FFF2-40B4-BE49-F238E27FC236}">
                <a16:creationId xmlns:a16="http://schemas.microsoft.com/office/drawing/2014/main" id="{9F27E3EA-BDAA-824E-878C-562F115EF20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5902"/>
            <a:ext cx="12192000" cy="6925902"/>
          </a:xfrm>
          <a:prstGeom prst="rect">
            <a:avLst/>
          </a:prstGeom>
        </p:spPr>
      </p:pic>
      <p:grpSp>
        <p:nvGrpSpPr>
          <p:cNvPr id="25" name="Group 24">
            <a:extLst>
              <a:ext uri="{FF2B5EF4-FFF2-40B4-BE49-F238E27FC236}">
                <a16:creationId xmlns:a16="http://schemas.microsoft.com/office/drawing/2014/main" id="{2C7179BD-EC67-0E42-8EC8-AB482C13A821}"/>
              </a:ext>
            </a:extLst>
          </p:cNvPr>
          <p:cNvGrpSpPr/>
          <p:nvPr/>
        </p:nvGrpSpPr>
        <p:grpSpPr>
          <a:xfrm>
            <a:off x="-2184861" y="3445804"/>
            <a:ext cx="23383587" cy="1712899"/>
            <a:chOff x="-6925824" y="2922101"/>
            <a:chExt cx="23383587" cy="1712899"/>
          </a:xfrm>
        </p:grpSpPr>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23AA98D0-A2A4-0741-AACC-86373AB3F4A1}"/>
                    </a:ext>
                  </a:extLst>
                </p:cNvPr>
                <p:cNvGraphicFramePr>
                  <a:graphicFrameLocks noChangeAspect="1"/>
                </p:cNvGraphicFramePr>
                <p:nvPr>
                  <p:extLst>
                    <p:ext uri="{D42A27DB-BD31-4B8C-83A1-F6EECF244321}">
                      <p14:modId xmlns:p14="http://schemas.microsoft.com/office/powerpoint/2010/main" val="1550883002"/>
                    </p:ext>
                  </p:extLst>
                </p:nvPr>
              </p:nvGraphicFramePr>
              <p:xfrm>
                <a:off x="-6925824" y="2922101"/>
                <a:ext cx="3048000" cy="1712899"/>
              </p:xfrm>
              <a:graphic>
                <a:graphicData uri="http://schemas.microsoft.com/office/powerpoint/2016/slidezoom">
                  <pslz:sldZm>
                    <pslz:sldZmObj sldId="257" cId="2186161475">
                      <pslz:zmPr id="{2F722752-A2CC-D741-9C4F-52E3B7439C7A}" imageType="cover" transitionDur="1000">
                        <p166:blipFill xmlns:p166="http://schemas.microsoft.com/office/powerpoint/2016/6/main">
                          <a:blip r:embed="rId7">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6" name="Slide Zoom 25">
                  <a:hlinkClick r:id="rId8" action="ppaction://hlinksldjump"/>
                  <a:extLst>
                    <a:ext uri="{FF2B5EF4-FFF2-40B4-BE49-F238E27FC236}">
                      <a16:creationId xmlns:a16="http://schemas.microsoft.com/office/drawing/2014/main" id="{23AA98D0-A2A4-0741-AACC-86373AB3F4A1}"/>
                    </a:ext>
                  </a:extLst>
                </p:cNvPr>
                <p:cNvPicPr>
                  <a:picLocks noGrp="1" noRot="1" noChangeAspect="1" noMove="1" noResize="1" noEditPoints="1" noAdjustHandles="1" noChangeArrowheads="1" noChangeShapeType="1"/>
                </p:cNvPicPr>
                <p:nvPr/>
              </p:nvPicPr>
              <p:blipFill>
                <a:blip r:embed="rId9"/>
                <a:stretch>
                  <a:fillRect/>
                </a:stretch>
              </p:blipFill>
              <p:spPr>
                <a:xfrm>
                  <a:off x="-2184861"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D5F61F6C-0C64-7347-A799-E870B7D2A535}"/>
                    </a:ext>
                  </a:extLst>
                </p:cNvPr>
                <p:cNvGraphicFramePr>
                  <a:graphicFrameLocks noChangeAspect="1"/>
                </p:cNvGraphicFramePr>
                <p:nvPr>
                  <p:extLst>
                    <p:ext uri="{D42A27DB-BD31-4B8C-83A1-F6EECF244321}">
                      <p14:modId xmlns:p14="http://schemas.microsoft.com/office/powerpoint/2010/main" val="3020928108"/>
                    </p:ext>
                  </p:extLst>
                </p:nvPr>
              </p:nvGraphicFramePr>
              <p:xfrm>
                <a:off x="-3536560" y="2922101"/>
                <a:ext cx="3048000" cy="1712899"/>
              </p:xfrm>
              <a:graphic>
                <a:graphicData uri="http://schemas.microsoft.com/office/powerpoint/2016/slidezoom">
                  <pslz:sldZm>
                    <pslz:sldZmObj sldId="258" cId="1541323302">
                      <pslz:zmPr id="{9F4CDD44-D8C1-8547-AFF7-21AC9F1D066B}" imageType="cover" transitionDur="1000">
                        <p166:blipFill xmlns:p166="http://schemas.microsoft.com/office/powerpoint/2016/6/main">
                          <a:blip r:embed="rId10">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7" name="Slide Zoom 26">
                  <a:hlinkClick r:id="rId11" action="ppaction://hlinksldjump"/>
                  <a:extLst>
                    <a:ext uri="{FF2B5EF4-FFF2-40B4-BE49-F238E27FC236}">
                      <a16:creationId xmlns:a16="http://schemas.microsoft.com/office/drawing/2014/main" id="{D5F61F6C-0C64-7347-A799-E870B7D2A535}"/>
                    </a:ext>
                  </a:extLst>
                </p:cNvPr>
                <p:cNvPicPr>
                  <a:picLocks noGrp="1" noRot="1" noChangeAspect="1" noMove="1" noResize="1" noEditPoints="1" noAdjustHandles="1" noChangeArrowheads="1" noChangeShapeType="1"/>
                </p:cNvPicPr>
                <p:nvPr/>
              </p:nvPicPr>
              <p:blipFill>
                <a:blip r:embed="rId12"/>
                <a:stretch>
                  <a:fillRect/>
                </a:stretch>
              </p:blipFill>
              <p:spPr>
                <a:xfrm>
                  <a:off x="1204403"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2945F8ED-EF07-FB41-B3B1-46C3C5E0054A}"/>
                    </a:ext>
                  </a:extLst>
                </p:cNvPr>
                <p:cNvGraphicFramePr>
                  <a:graphicFrameLocks noChangeAspect="1"/>
                </p:cNvGraphicFramePr>
                <p:nvPr>
                  <p:extLst>
                    <p:ext uri="{D42A27DB-BD31-4B8C-83A1-F6EECF244321}">
                      <p14:modId xmlns:p14="http://schemas.microsoft.com/office/powerpoint/2010/main" val="918100819"/>
                    </p:ext>
                  </p:extLst>
                </p:nvPr>
              </p:nvGraphicFramePr>
              <p:xfrm>
                <a:off x="-147296" y="2922101"/>
                <a:ext cx="3048000" cy="1712899"/>
              </p:xfrm>
              <a:graphic>
                <a:graphicData uri="http://schemas.microsoft.com/office/powerpoint/2016/slidezoom">
                  <pslz:sldZm>
                    <pslz:sldZmObj sldId="259" cId="2845224378">
                      <pslz:zmPr id="{D4E91D1C-BE77-AC42-B5B5-CAA0EE72E025}" imageType="cover" transitionDur="1000">
                        <p166:blipFill xmlns:p166="http://schemas.microsoft.com/office/powerpoint/2016/6/main">
                          <a:blip r:embed="rId13">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8" name="Slide Zoom 27">
                  <a:hlinkClick r:id="rId14" action="ppaction://hlinksldjump"/>
                  <a:extLst>
                    <a:ext uri="{FF2B5EF4-FFF2-40B4-BE49-F238E27FC236}">
                      <a16:creationId xmlns:a16="http://schemas.microsoft.com/office/drawing/2014/main" id="{2945F8ED-EF07-FB41-B3B1-46C3C5E0054A}"/>
                    </a:ext>
                  </a:extLst>
                </p:cNvPr>
                <p:cNvPicPr>
                  <a:picLocks noGrp="1" noRot="1" noChangeAspect="1" noMove="1" noResize="1" noEditPoints="1" noAdjustHandles="1" noChangeArrowheads="1" noChangeShapeType="1"/>
                </p:cNvPicPr>
                <p:nvPr/>
              </p:nvPicPr>
              <p:blipFill>
                <a:blip r:embed="rId15"/>
                <a:stretch>
                  <a:fillRect/>
                </a:stretch>
              </p:blipFill>
              <p:spPr>
                <a:xfrm>
                  <a:off x="4593667"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EF153AA9-CE84-1649-A70E-05E5A4E44B71}"/>
                    </a:ext>
                  </a:extLst>
                </p:cNvPr>
                <p:cNvGraphicFramePr>
                  <a:graphicFrameLocks noChangeAspect="1"/>
                </p:cNvGraphicFramePr>
                <p:nvPr>
                  <p:extLst>
                    <p:ext uri="{D42A27DB-BD31-4B8C-83A1-F6EECF244321}">
                      <p14:modId xmlns:p14="http://schemas.microsoft.com/office/powerpoint/2010/main" val="263106497"/>
                    </p:ext>
                  </p:extLst>
                </p:nvPr>
              </p:nvGraphicFramePr>
              <p:xfrm>
                <a:off x="3241969" y="2922101"/>
                <a:ext cx="3048000" cy="1712899"/>
              </p:xfrm>
              <a:graphic>
                <a:graphicData uri="http://schemas.microsoft.com/office/powerpoint/2016/slidezoom">
                  <pslz:sldZm>
                    <pslz:sldZmObj sldId="260" cId="4097857740">
                      <pslz:zmPr id="{9ED49E77-707E-8440-8332-189D646F2C4E}" imageType="cover" transitionDur="1000">
                        <p166:blipFill xmlns:p166="http://schemas.microsoft.com/office/powerpoint/2016/6/main">
                          <a:blip r:embed="rId16">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9" name="Slide Zoom 28">
                  <a:hlinkClick r:id="rId17" action="ppaction://hlinksldjump"/>
                  <a:extLst>
                    <a:ext uri="{FF2B5EF4-FFF2-40B4-BE49-F238E27FC236}">
                      <a16:creationId xmlns:a16="http://schemas.microsoft.com/office/drawing/2014/main" id="{EF153AA9-CE84-1649-A70E-05E5A4E44B71}"/>
                    </a:ext>
                  </a:extLst>
                </p:cNvPr>
                <p:cNvPicPr>
                  <a:picLocks noGrp="1" noRot="1" noChangeAspect="1" noMove="1" noResize="1" noEditPoints="1" noAdjustHandles="1" noChangeArrowheads="1" noChangeShapeType="1"/>
                </p:cNvPicPr>
                <p:nvPr/>
              </p:nvPicPr>
              <p:blipFill>
                <a:blip r:embed="rId18"/>
                <a:stretch>
                  <a:fillRect/>
                </a:stretch>
              </p:blipFill>
              <p:spPr>
                <a:xfrm>
                  <a:off x="7982932"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4DCF0214-B300-794E-8BE6-7B5BEA5DFD8D}"/>
                    </a:ext>
                  </a:extLst>
                </p:cNvPr>
                <p:cNvGraphicFramePr>
                  <a:graphicFrameLocks noChangeAspect="1"/>
                </p:cNvGraphicFramePr>
                <p:nvPr>
                  <p:extLst>
                    <p:ext uri="{D42A27DB-BD31-4B8C-83A1-F6EECF244321}">
                      <p14:modId xmlns:p14="http://schemas.microsoft.com/office/powerpoint/2010/main" val="1773540777"/>
                    </p:ext>
                  </p:extLst>
                </p:nvPr>
              </p:nvGraphicFramePr>
              <p:xfrm>
                <a:off x="6631234" y="2922101"/>
                <a:ext cx="3048000" cy="1712899"/>
              </p:xfrm>
              <a:graphic>
                <a:graphicData uri="http://schemas.microsoft.com/office/powerpoint/2016/slidezoom">
                  <pslz:sldZm>
                    <pslz:sldZmObj sldId="287" cId="2778443149">
                      <pslz:zmPr id="{8E97C68A-A938-7A44-9E08-A96A7CB9DE5F}" imageType="cover" transitionDur="1000">
                        <p166:blipFill xmlns:p166="http://schemas.microsoft.com/office/powerpoint/2016/6/main">
                          <a:blip r:embed="rId19">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0" name="Slide Zoom 29">
                  <a:hlinkClick r:id="rId20" action="ppaction://hlinksldjump"/>
                  <a:extLst>
                    <a:ext uri="{FF2B5EF4-FFF2-40B4-BE49-F238E27FC236}">
                      <a16:creationId xmlns:a16="http://schemas.microsoft.com/office/drawing/2014/main" id="{4DCF0214-B300-794E-8BE6-7B5BEA5DFD8D}"/>
                    </a:ext>
                  </a:extLst>
                </p:cNvPr>
                <p:cNvPicPr>
                  <a:picLocks noGrp="1" noRot="1" noChangeAspect="1" noMove="1" noResize="1" noEditPoints="1" noAdjustHandles="1" noChangeArrowheads="1" noChangeShapeType="1"/>
                </p:cNvPicPr>
                <p:nvPr/>
              </p:nvPicPr>
              <p:blipFill>
                <a:blip r:embed="rId21"/>
                <a:stretch>
                  <a:fillRect/>
                </a:stretch>
              </p:blipFill>
              <p:spPr>
                <a:xfrm>
                  <a:off x="11372197"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1" name="Slide Zoom 30">
                  <a:extLst>
                    <a:ext uri="{FF2B5EF4-FFF2-40B4-BE49-F238E27FC236}">
                      <a16:creationId xmlns:a16="http://schemas.microsoft.com/office/drawing/2014/main" id="{125428DF-0E30-6E47-8EC8-A9A6A70F2F34}"/>
                    </a:ext>
                  </a:extLst>
                </p:cNvPr>
                <p:cNvGraphicFramePr>
                  <a:graphicFrameLocks noChangeAspect="1"/>
                </p:cNvGraphicFramePr>
                <p:nvPr>
                  <p:extLst>
                    <p:ext uri="{D42A27DB-BD31-4B8C-83A1-F6EECF244321}">
                      <p14:modId xmlns:p14="http://schemas.microsoft.com/office/powerpoint/2010/main" val="6522029"/>
                    </p:ext>
                  </p:extLst>
                </p:nvPr>
              </p:nvGraphicFramePr>
              <p:xfrm>
                <a:off x="10020499" y="2922101"/>
                <a:ext cx="3048000" cy="1712899"/>
              </p:xfrm>
              <a:graphic>
                <a:graphicData uri="http://schemas.microsoft.com/office/powerpoint/2016/slidezoom">
                  <pslz:sldZm>
                    <pslz:sldZmObj sldId="261" cId="3740126929">
                      <pslz:zmPr id="{7E269E47-D94E-0A49-9027-22579FAF752F}" imageType="cover" transitionDur="1000">
                        <p166:blipFill xmlns:p166="http://schemas.microsoft.com/office/powerpoint/2016/6/main">
                          <a:blip r:embed="rId22">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1" name="Slide Zoom 30">
                  <a:hlinkClick r:id="rId23" action="ppaction://hlinksldjump"/>
                  <a:extLst>
                    <a:ext uri="{FF2B5EF4-FFF2-40B4-BE49-F238E27FC236}">
                      <a16:creationId xmlns:a16="http://schemas.microsoft.com/office/drawing/2014/main" id="{125428DF-0E30-6E47-8EC8-A9A6A70F2F34}"/>
                    </a:ext>
                  </a:extLst>
                </p:cNvPr>
                <p:cNvPicPr>
                  <a:picLocks noGrp="1" noRot="1" noChangeAspect="1" noMove="1" noResize="1" noEditPoints="1" noAdjustHandles="1" noChangeArrowheads="1" noChangeShapeType="1"/>
                </p:cNvPicPr>
                <p:nvPr/>
              </p:nvPicPr>
              <p:blipFill>
                <a:blip r:embed="rId24"/>
                <a:stretch>
                  <a:fillRect/>
                </a:stretch>
              </p:blipFill>
              <p:spPr>
                <a:xfrm>
                  <a:off x="14761462"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2891FD4D-C6CA-374B-A3A4-4DD4CD3C3EBA}"/>
                    </a:ext>
                  </a:extLst>
                </p:cNvPr>
                <p:cNvGraphicFramePr>
                  <a:graphicFrameLocks noChangeAspect="1"/>
                </p:cNvGraphicFramePr>
                <p:nvPr>
                  <p:extLst>
                    <p:ext uri="{D42A27DB-BD31-4B8C-83A1-F6EECF244321}">
                      <p14:modId xmlns:p14="http://schemas.microsoft.com/office/powerpoint/2010/main" val="1992199383"/>
                    </p:ext>
                  </p:extLst>
                </p:nvPr>
              </p:nvGraphicFramePr>
              <p:xfrm>
                <a:off x="13409763" y="2922101"/>
                <a:ext cx="3048000" cy="1712899"/>
              </p:xfrm>
              <a:graphic>
                <a:graphicData uri="http://schemas.microsoft.com/office/powerpoint/2016/slidezoom">
                  <pslz:sldZm>
                    <pslz:sldZmObj sldId="262" cId="2571281074">
                      <pslz:zmPr id="{1977519E-DE70-A842-9FEB-C140186CB7D1}" imageType="cover" transitionDur="1000">
                        <p166:blipFill xmlns:p166="http://schemas.microsoft.com/office/powerpoint/2016/6/main">
                          <a:blip r:embed="rId25">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2" name="Slide Zoom 31">
                  <a:hlinkClick r:id="rId26" action="ppaction://hlinksldjump"/>
                  <a:extLst>
                    <a:ext uri="{FF2B5EF4-FFF2-40B4-BE49-F238E27FC236}">
                      <a16:creationId xmlns:a16="http://schemas.microsoft.com/office/drawing/2014/main" id="{2891FD4D-C6CA-374B-A3A4-4DD4CD3C3EBA}"/>
                    </a:ext>
                  </a:extLst>
                </p:cNvPr>
                <p:cNvPicPr>
                  <a:picLocks noGrp="1" noRot="1" noChangeAspect="1" noMove="1" noResize="1" noEditPoints="1" noAdjustHandles="1" noChangeArrowheads="1" noChangeShapeType="1"/>
                </p:cNvPicPr>
                <p:nvPr/>
              </p:nvPicPr>
              <p:blipFill>
                <a:blip r:embed="rId27"/>
                <a:stretch>
                  <a:fillRect/>
                </a:stretch>
              </p:blipFill>
              <p:spPr>
                <a:xfrm>
                  <a:off x="18150726" y="3445804"/>
                  <a:ext cx="3048000" cy="1712899"/>
                </a:xfrm>
                <a:prstGeom prst="rect">
                  <a:avLst/>
                </a:prstGeom>
                <a:ln w="3175">
                  <a:noFill/>
                </a:ln>
                <a:effectLst>
                  <a:reflection blurRad="6350" stA="50000" endA="300" endPos="55000" dir="5400000" sy="-100000" algn="bl" rotWithShape="0"/>
                </a:effectLst>
              </p:spPr>
            </p:pic>
          </mc:Fallback>
        </mc:AlternateContent>
      </p:grpSp>
      <p:sp>
        <p:nvSpPr>
          <p:cNvPr id="20" name="TextBox 19">
            <a:extLst>
              <a:ext uri="{FF2B5EF4-FFF2-40B4-BE49-F238E27FC236}">
                <a16:creationId xmlns:a16="http://schemas.microsoft.com/office/drawing/2014/main" id="{49083AB6-9426-DD41-AA37-14F3C0AD7ADC}"/>
              </a:ext>
            </a:extLst>
          </p:cNvPr>
          <p:cNvSpPr txBox="1"/>
          <p:nvPr/>
        </p:nvSpPr>
        <p:spPr>
          <a:xfrm>
            <a:off x="0" y="1188203"/>
            <a:ext cx="12192000" cy="523220"/>
          </a:xfrm>
          <a:prstGeom prst="rect">
            <a:avLst/>
          </a:prstGeom>
          <a:noFill/>
        </p:spPr>
        <p:txBody>
          <a:bodyPr wrap="square" rtlCol="0">
            <a:spAutoFit/>
          </a:bodyPr>
          <a:lstStyle/>
          <a:p>
            <a:pPr algn="ctr"/>
            <a:r>
              <a:rPr lang="en-US" sz="2800" spc="600" dirty="0">
                <a:solidFill>
                  <a:schemeClr val="bg1"/>
                </a:solidFill>
                <a:latin typeface="Avenir Book" panose="02000503020000020003" pitchFamily="2" charset="0"/>
                <a:ea typeface="Heiti SC Medium" pitchFamily="2" charset="-128"/>
                <a:cs typeface="Aharoni" panose="02010803020104030203" pitchFamily="2" charset="-79"/>
              </a:rPr>
              <a:t>WELCOME TO THE</a:t>
            </a:r>
          </a:p>
        </p:txBody>
      </p:sp>
      <p:sp>
        <p:nvSpPr>
          <p:cNvPr id="33" name="TextBox 32">
            <a:extLst>
              <a:ext uri="{FF2B5EF4-FFF2-40B4-BE49-F238E27FC236}">
                <a16:creationId xmlns:a16="http://schemas.microsoft.com/office/drawing/2014/main" id="{CA071FC8-1088-5140-BE13-DEACDC16F18A}"/>
              </a:ext>
            </a:extLst>
          </p:cNvPr>
          <p:cNvSpPr txBox="1"/>
          <p:nvPr/>
        </p:nvSpPr>
        <p:spPr>
          <a:xfrm>
            <a:off x="0" y="1699297"/>
            <a:ext cx="12191999" cy="1107996"/>
          </a:xfrm>
          <a:prstGeom prst="rect">
            <a:avLst/>
          </a:prstGeom>
          <a:noFill/>
        </p:spPr>
        <p:txBody>
          <a:bodyPr wrap="square" rtlCol="0">
            <a:spAutoFit/>
          </a:bodyPr>
          <a:lstStyle/>
          <a:p>
            <a:pPr algn="ctr"/>
            <a:r>
              <a:rPr lang="en-US" sz="6600" dirty="0">
                <a:solidFill>
                  <a:schemeClr val="bg1"/>
                </a:solidFill>
                <a:latin typeface="Bodoni 72 Book" pitchFamily="2" charset="0"/>
                <a:cs typeface="Didot" panose="02000503000000020003" pitchFamily="2" charset="-79"/>
              </a:rPr>
              <a:t>LONDON CLUB WINE SHOP</a:t>
            </a:r>
          </a:p>
        </p:txBody>
      </p:sp>
    </p:spTree>
    <p:extLst>
      <p:ext uri="{BB962C8B-B14F-4D97-AF65-F5344CB8AC3E}">
        <p14:creationId xmlns:p14="http://schemas.microsoft.com/office/powerpoint/2010/main" val="2514899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ottle, wine, indoor, bar&#10;&#10;Description automatically generated">
            <a:extLst>
              <a:ext uri="{FF2B5EF4-FFF2-40B4-BE49-F238E27FC236}">
                <a16:creationId xmlns:a16="http://schemas.microsoft.com/office/drawing/2014/main" id="{AE21587B-F905-1A41-8076-272401642AE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7" name="TextBox 6">
            <a:hlinkClick r:id="rId3" action="ppaction://hlinksldjump"/>
            <a:extLst>
              <a:ext uri="{FF2B5EF4-FFF2-40B4-BE49-F238E27FC236}">
                <a16:creationId xmlns:a16="http://schemas.microsoft.com/office/drawing/2014/main" id="{35CE0F78-BC3F-6E46-8BA9-062E9E1222AB}"/>
              </a:ext>
            </a:extLst>
          </p:cNvPr>
          <p:cNvSpPr txBox="1"/>
          <p:nvPr/>
        </p:nvSpPr>
        <p:spPr>
          <a:xfrm>
            <a:off x="0" y="3580042"/>
            <a:ext cx="12191999" cy="1323439"/>
          </a:xfrm>
          <a:prstGeom prst="rect">
            <a:avLst/>
          </a:prstGeom>
          <a:noFill/>
        </p:spPr>
        <p:txBody>
          <a:bodyPr wrap="square" rtlCol="0">
            <a:spAutoFit/>
          </a:bodyPr>
          <a:lstStyle/>
          <a:p>
            <a:pPr algn="ctr"/>
            <a:r>
              <a:rPr lang="en-US" sz="8000" spc="600" dirty="0">
                <a:solidFill>
                  <a:schemeClr val="bg1"/>
                </a:solidFill>
                <a:latin typeface="Bodoni 72 Book" pitchFamily="2" charset="0"/>
                <a:cs typeface="Didot" panose="02000503000000020003" pitchFamily="2" charset="-79"/>
              </a:rPr>
              <a:t>WHITES</a:t>
            </a:r>
          </a:p>
        </p:txBody>
      </p:sp>
      <p:cxnSp>
        <p:nvCxnSpPr>
          <p:cNvPr id="9" name="Straight Connector 8">
            <a:extLst>
              <a:ext uri="{FF2B5EF4-FFF2-40B4-BE49-F238E27FC236}">
                <a16:creationId xmlns:a16="http://schemas.microsoft.com/office/drawing/2014/main" id="{8753C87D-16F4-2D40-9808-4B8B1C9CC958}"/>
              </a:ext>
            </a:extLst>
          </p:cNvPr>
          <p:cNvCxnSpPr/>
          <p:nvPr/>
        </p:nvCxnSpPr>
        <p:spPr>
          <a:xfrm>
            <a:off x="1387811" y="3429000"/>
            <a:ext cx="94163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hlinkClick r:id="rId3" action="ppaction://hlinksldjump"/>
            <a:extLst>
              <a:ext uri="{FF2B5EF4-FFF2-40B4-BE49-F238E27FC236}">
                <a16:creationId xmlns:a16="http://schemas.microsoft.com/office/drawing/2014/main" id="{AF57E1F5-A956-CB40-8BD7-B76D451EEB34}"/>
              </a:ext>
            </a:extLst>
          </p:cNvPr>
          <p:cNvSpPr txBox="1"/>
          <p:nvPr/>
        </p:nvSpPr>
        <p:spPr>
          <a:xfrm>
            <a:off x="2" y="2169963"/>
            <a:ext cx="12191999" cy="1015663"/>
          </a:xfrm>
          <a:prstGeom prst="rect">
            <a:avLst/>
          </a:prstGeom>
          <a:noFill/>
        </p:spPr>
        <p:txBody>
          <a:bodyPr wrap="square" rtlCol="0">
            <a:spAutoFit/>
          </a:bodyPr>
          <a:lstStyle/>
          <a:p>
            <a:pPr algn="ctr"/>
            <a:r>
              <a:rPr lang="en-US" sz="6000" spc="600" dirty="0">
                <a:solidFill>
                  <a:schemeClr val="bg1"/>
                </a:solidFill>
                <a:latin typeface="Avenir Book" panose="02000503020000020003" pitchFamily="2" charset="0"/>
                <a:ea typeface="Heiti SC Medium" pitchFamily="2" charset="-128"/>
                <a:cs typeface="Aharoni" panose="02010803020104030203" pitchFamily="2" charset="-79"/>
              </a:rPr>
              <a:t>AMANDA’S PICKS</a:t>
            </a:r>
          </a:p>
        </p:txBody>
      </p:sp>
      <p:sp>
        <p:nvSpPr>
          <p:cNvPr id="12" name="TextBox 11">
            <a:hlinkClick r:id="rId4" action="ppaction://hlinksldjump"/>
            <a:extLst>
              <a:ext uri="{FF2B5EF4-FFF2-40B4-BE49-F238E27FC236}">
                <a16:creationId xmlns:a16="http://schemas.microsoft.com/office/drawing/2014/main" id="{4895D3BC-25AF-B247-9D80-510A78218F78}"/>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4097857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bottle, wine, indoor, bar&#10;&#10;Description automatically generated">
            <a:extLst>
              <a:ext uri="{FF2B5EF4-FFF2-40B4-BE49-F238E27FC236}">
                <a16:creationId xmlns:a16="http://schemas.microsoft.com/office/drawing/2014/main" id="{75EB4358-EBA9-6D44-AAA0-1C3894D19E2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4" y="6851345"/>
            <a:ext cx="12191998" cy="6858000"/>
          </a:xfrm>
          <a:prstGeom prst="rect">
            <a:avLst/>
          </a:prstGeom>
        </p:spPr>
      </p:pic>
      <p:pic>
        <p:nvPicPr>
          <p:cNvPr id="33" name="Picture 32" descr="A picture containing bottle, wine, indoor, bar&#10;&#10;Description automatically generated">
            <a:extLst>
              <a:ext uri="{FF2B5EF4-FFF2-40B4-BE49-F238E27FC236}">
                <a16:creationId xmlns:a16="http://schemas.microsoft.com/office/drawing/2014/main" id="{9B6BD7A6-09E4-884D-83F7-73D1368A018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3C7280A-C38A-584E-AD8A-76999DBB819A}"/>
              </a:ext>
            </a:extLst>
          </p:cNvPr>
          <p:cNvSpPr txBox="1"/>
          <p:nvPr/>
        </p:nvSpPr>
        <p:spPr>
          <a:xfrm>
            <a:off x="907864" y="2542113"/>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7" name="Straight Connector 6">
            <a:extLst>
              <a:ext uri="{FF2B5EF4-FFF2-40B4-BE49-F238E27FC236}">
                <a16:creationId xmlns:a16="http://schemas.microsoft.com/office/drawing/2014/main" id="{08FF89B0-31F9-A441-9523-6CA9C478F82A}"/>
              </a:ext>
            </a:extLst>
          </p:cNvPr>
          <p:cNvCxnSpPr>
            <a:cxnSpLocks/>
          </p:cNvCxnSpPr>
          <p:nvPr/>
        </p:nvCxnSpPr>
        <p:spPr>
          <a:xfrm>
            <a:off x="907864" y="300609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hlinkClick r:id="rId3" action="ppaction://hlinksldjump"/>
            <a:extLst>
              <a:ext uri="{FF2B5EF4-FFF2-40B4-BE49-F238E27FC236}">
                <a16:creationId xmlns:a16="http://schemas.microsoft.com/office/drawing/2014/main" id="{F1539ACA-83C1-5144-973B-D38A705605B2}"/>
              </a:ext>
            </a:extLst>
          </p:cNvPr>
          <p:cNvSpPr txBox="1"/>
          <p:nvPr/>
        </p:nvSpPr>
        <p:spPr>
          <a:xfrm>
            <a:off x="907863" y="3072920"/>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HANDPICKED</a:t>
            </a:r>
          </a:p>
        </p:txBody>
      </p:sp>
      <p:cxnSp>
        <p:nvCxnSpPr>
          <p:cNvPr id="9" name="Straight Connector 8">
            <a:extLst>
              <a:ext uri="{FF2B5EF4-FFF2-40B4-BE49-F238E27FC236}">
                <a16:creationId xmlns:a16="http://schemas.microsoft.com/office/drawing/2014/main" id="{0EBDE35A-620A-1B48-9DD6-99EDF2F0AEAB}"/>
              </a:ext>
            </a:extLst>
          </p:cNvPr>
          <p:cNvCxnSpPr>
            <a:cxnSpLocks/>
          </p:cNvCxnSpPr>
          <p:nvPr/>
        </p:nvCxnSpPr>
        <p:spPr>
          <a:xfrm>
            <a:off x="907861" y="362114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hlinkClick r:id="rId4" action="ppaction://hlinksldjump"/>
            <a:extLst>
              <a:ext uri="{FF2B5EF4-FFF2-40B4-BE49-F238E27FC236}">
                <a16:creationId xmlns:a16="http://schemas.microsoft.com/office/drawing/2014/main" id="{2808187C-0B2B-854C-B1C6-3535B3A431D2}"/>
              </a:ext>
            </a:extLst>
          </p:cNvPr>
          <p:cNvSpPr txBox="1"/>
          <p:nvPr/>
        </p:nvSpPr>
        <p:spPr>
          <a:xfrm>
            <a:off x="907861" y="371729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DOISY DAENE</a:t>
            </a:r>
          </a:p>
        </p:txBody>
      </p:sp>
      <p:cxnSp>
        <p:nvCxnSpPr>
          <p:cNvPr id="11" name="Straight Connector 10">
            <a:extLst>
              <a:ext uri="{FF2B5EF4-FFF2-40B4-BE49-F238E27FC236}">
                <a16:creationId xmlns:a16="http://schemas.microsoft.com/office/drawing/2014/main" id="{26469667-F03F-DE40-A1B0-98F738324B3C}"/>
              </a:ext>
            </a:extLst>
          </p:cNvPr>
          <p:cNvCxnSpPr>
            <a:cxnSpLocks/>
          </p:cNvCxnSpPr>
          <p:nvPr/>
        </p:nvCxnSpPr>
        <p:spPr>
          <a:xfrm>
            <a:off x="907860" y="4271353"/>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hlinkClick r:id="rId5" action="ppaction://hlinksldjump"/>
            <a:extLst>
              <a:ext uri="{FF2B5EF4-FFF2-40B4-BE49-F238E27FC236}">
                <a16:creationId xmlns:a16="http://schemas.microsoft.com/office/drawing/2014/main" id="{DDA6BE76-6780-E44F-905D-CA58CD383A77}"/>
              </a:ext>
            </a:extLst>
          </p:cNvPr>
          <p:cNvSpPr txBox="1"/>
          <p:nvPr/>
        </p:nvSpPr>
        <p:spPr>
          <a:xfrm>
            <a:off x="907860" y="436295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CLOSSON CHASE</a:t>
            </a:r>
          </a:p>
        </p:txBody>
      </p:sp>
      <p:sp>
        <p:nvSpPr>
          <p:cNvPr id="15" name="TextBox 14">
            <a:extLst>
              <a:ext uri="{FF2B5EF4-FFF2-40B4-BE49-F238E27FC236}">
                <a16:creationId xmlns:a16="http://schemas.microsoft.com/office/drawing/2014/main" id="{13F228DB-A011-8D4F-A2FE-69802C11297B}"/>
              </a:ext>
            </a:extLst>
          </p:cNvPr>
          <p:cNvSpPr txBox="1"/>
          <p:nvPr/>
        </p:nvSpPr>
        <p:spPr>
          <a:xfrm>
            <a:off x="907860" y="3302562"/>
            <a:ext cx="3649390"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AUSTRALIA</a:t>
            </a:r>
          </a:p>
        </p:txBody>
      </p:sp>
      <p:sp>
        <p:nvSpPr>
          <p:cNvPr id="16" name="TextBox 15">
            <a:extLst>
              <a:ext uri="{FF2B5EF4-FFF2-40B4-BE49-F238E27FC236}">
                <a16:creationId xmlns:a16="http://schemas.microsoft.com/office/drawing/2014/main" id="{96A32CC0-6450-6741-8FFD-0248701D5AA8}"/>
              </a:ext>
            </a:extLst>
          </p:cNvPr>
          <p:cNvSpPr txBox="1"/>
          <p:nvPr/>
        </p:nvSpPr>
        <p:spPr>
          <a:xfrm>
            <a:off x="907860" y="395675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BORDEAUX, FRANCE</a:t>
            </a:r>
          </a:p>
        </p:txBody>
      </p:sp>
      <p:sp>
        <p:nvSpPr>
          <p:cNvPr id="17" name="TextBox 16">
            <a:extLst>
              <a:ext uri="{FF2B5EF4-FFF2-40B4-BE49-F238E27FC236}">
                <a16:creationId xmlns:a16="http://schemas.microsoft.com/office/drawing/2014/main" id="{E6BADF19-64DD-E547-82E4-97F3647821E7}"/>
              </a:ext>
            </a:extLst>
          </p:cNvPr>
          <p:cNvSpPr txBox="1"/>
          <p:nvPr/>
        </p:nvSpPr>
        <p:spPr>
          <a:xfrm>
            <a:off x="907860" y="4602449"/>
            <a:ext cx="3126506" cy="415498"/>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PRINCE EDWARD COUNTY, ONTARIO</a:t>
            </a:r>
          </a:p>
        </p:txBody>
      </p:sp>
      <p:pic>
        <p:nvPicPr>
          <p:cNvPr id="20" name="Graphic 19" descr="Caret Left with solid fill">
            <a:hlinkClick r:id="rId3" action="ppaction://hlinksldjump"/>
            <a:extLst>
              <a:ext uri="{FF2B5EF4-FFF2-40B4-BE49-F238E27FC236}">
                <a16:creationId xmlns:a16="http://schemas.microsoft.com/office/drawing/2014/main" id="{B8B298C6-7F4E-2C46-A151-90FEBD2A652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3863475" y="3129358"/>
            <a:ext cx="341785" cy="341785"/>
          </a:xfrm>
          <a:prstGeom prst="rect">
            <a:avLst/>
          </a:prstGeom>
        </p:spPr>
      </p:pic>
      <p:pic>
        <p:nvPicPr>
          <p:cNvPr id="21" name="Graphic 20" descr="Caret Left with solid fill">
            <a:hlinkClick r:id="rId4" action="ppaction://hlinksldjump"/>
            <a:extLst>
              <a:ext uri="{FF2B5EF4-FFF2-40B4-BE49-F238E27FC236}">
                <a16:creationId xmlns:a16="http://schemas.microsoft.com/office/drawing/2014/main" id="{236405E2-1EFA-B64C-87E7-B58BEDA929C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3863475" y="3787830"/>
            <a:ext cx="341785" cy="341785"/>
          </a:xfrm>
          <a:prstGeom prst="rect">
            <a:avLst/>
          </a:prstGeom>
        </p:spPr>
      </p:pic>
      <p:pic>
        <p:nvPicPr>
          <p:cNvPr id="22" name="Graphic 21" descr="Caret Left with solid fill">
            <a:hlinkClick r:id="rId5" action="ppaction://hlinksldjump"/>
            <a:extLst>
              <a:ext uri="{FF2B5EF4-FFF2-40B4-BE49-F238E27FC236}">
                <a16:creationId xmlns:a16="http://schemas.microsoft.com/office/drawing/2014/main" id="{83765942-771B-A14D-9F1A-1C0C1A9EC1A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3863475" y="4427144"/>
            <a:ext cx="341785" cy="341785"/>
          </a:xfrm>
          <a:prstGeom prst="rect">
            <a:avLst/>
          </a:prstGeom>
        </p:spPr>
      </p:pic>
      <p:sp>
        <p:nvSpPr>
          <p:cNvPr id="31" name="Rectangle 30">
            <a:extLst>
              <a:ext uri="{FF2B5EF4-FFF2-40B4-BE49-F238E27FC236}">
                <a16:creationId xmlns:a16="http://schemas.microsoft.com/office/drawing/2014/main" id="{4C6B8A17-17CD-EE4F-A54E-8C88AEFF0D5C}"/>
              </a:ext>
            </a:extLst>
          </p:cNvPr>
          <p:cNvSpPr/>
          <p:nvPr/>
        </p:nvSpPr>
        <p:spPr>
          <a:xfrm>
            <a:off x="-24" y="685800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hlinkClick r:id="rId8" action="ppaction://hlinksldjump"/>
            <a:extLst>
              <a:ext uri="{FF2B5EF4-FFF2-40B4-BE49-F238E27FC236}">
                <a16:creationId xmlns:a16="http://schemas.microsoft.com/office/drawing/2014/main" id="{344E91FA-DD22-C34C-9DA0-56079D346616}"/>
              </a:ext>
            </a:extLst>
          </p:cNvPr>
          <p:cNvSpPr txBox="1"/>
          <p:nvPr/>
        </p:nvSpPr>
        <p:spPr>
          <a:xfrm>
            <a:off x="907860" y="1835499"/>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AMANDA’S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40" name="TextBox 39">
            <a:hlinkClick r:id="rId9" action="ppaction://hlinksldjump"/>
            <a:extLst>
              <a:ext uri="{FF2B5EF4-FFF2-40B4-BE49-F238E27FC236}">
                <a16:creationId xmlns:a16="http://schemas.microsoft.com/office/drawing/2014/main" id="{8C535CA0-924F-B44E-9835-DD021C5F37B6}"/>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3627747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picture containing bottle, wine, indoor, bar&#10;&#10;Description automatically generated">
            <a:extLst>
              <a:ext uri="{FF2B5EF4-FFF2-40B4-BE49-F238E27FC236}">
                <a16:creationId xmlns:a16="http://schemas.microsoft.com/office/drawing/2014/main" id="{F9220221-C6ED-3542-A376-119D007B228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0"/>
            <a:ext cx="12191998"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3C7EB81-2B52-AF4B-96A4-462892EE4002}"/>
              </a:ext>
            </a:extLst>
          </p:cNvPr>
          <p:cNvSpPr txBox="1"/>
          <p:nvPr/>
        </p:nvSpPr>
        <p:spPr>
          <a:xfrm>
            <a:off x="5653114" y="4161592"/>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HANDPICKED, CHARDONNAY, YARRA VALLEY, AUSTRALIA</a:t>
            </a:r>
          </a:p>
        </p:txBody>
      </p:sp>
      <p:sp>
        <p:nvSpPr>
          <p:cNvPr id="44" name="TextBox 43">
            <a:extLst>
              <a:ext uri="{FF2B5EF4-FFF2-40B4-BE49-F238E27FC236}">
                <a16:creationId xmlns:a16="http://schemas.microsoft.com/office/drawing/2014/main" id="{F3F814D0-DF91-4D4B-97FF-B8EBCD2B5903}"/>
              </a:ext>
            </a:extLst>
          </p:cNvPr>
          <p:cNvSpPr txBox="1"/>
          <p:nvPr/>
        </p:nvSpPr>
        <p:spPr>
          <a:xfrm>
            <a:off x="5410056" y="4825895"/>
            <a:ext cx="6492504" cy="1569660"/>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THIS WHITE OFFERS BOUNCY MELON AND CITRUS FRUITS FOLLOWED BY QUIETER NOTES OF HONEYED NUTS, TOASTY OAK, VANILLA AND SALINE. THE PERKY FRUIT IS HARNESSED BY SLIPPERY TEXTURE AND A BIT OF OAK INFLUENCE, PARTICULARLY ON THE FINISH. A FULL- TO MEDIUM-BODIED CHARDONNAY THAT SHOWS RESTRAINT, MAKING IT EXCEPTIONALLY FOOD FRIENDLY AND ALSO CAPABLE OF AGING THROUGH 2030.</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45" name="TextBox 44">
            <a:extLst>
              <a:ext uri="{FF2B5EF4-FFF2-40B4-BE49-F238E27FC236}">
                <a16:creationId xmlns:a16="http://schemas.microsoft.com/office/drawing/2014/main" id="{ED53D9C1-5085-754A-9532-6B22D26FEED8}"/>
              </a:ext>
            </a:extLst>
          </p:cNvPr>
          <p:cNvSpPr txBox="1"/>
          <p:nvPr/>
        </p:nvSpPr>
        <p:spPr>
          <a:xfrm>
            <a:off x="7683664" y="710835"/>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$44</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$264</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$528</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6" name="Straight Connector 45">
            <a:extLst>
              <a:ext uri="{FF2B5EF4-FFF2-40B4-BE49-F238E27FC236}">
                <a16:creationId xmlns:a16="http://schemas.microsoft.com/office/drawing/2014/main" id="{13391B0F-BCED-2D40-BFBB-9BDB5B9B772E}"/>
              </a:ext>
            </a:extLst>
          </p:cNvPr>
          <p:cNvCxnSpPr>
            <a:cxnSpLocks/>
          </p:cNvCxnSpPr>
          <p:nvPr/>
        </p:nvCxnSpPr>
        <p:spPr>
          <a:xfrm>
            <a:off x="10013755" y="140281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C823ABA-1FAF-E14C-BC68-7AEBF36381D2}"/>
              </a:ext>
            </a:extLst>
          </p:cNvPr>
          <p:cNvCxnSpPr>
            <a:cxnSpLocks/>
          </p:cNvCxnSpPr>
          <p:nvPr/>
        </p:nvCxnSpPr>
        <p:spPr>
          <a:xfrm>
            <a:off x="10013755" y="2109399"/>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8" name="Picture 2" descr="Handpicked Regional Selections Chardonnay | Vivino">
            <a:extLst>
              <a:ext uri="{FF2B5EF4-FFF2-40B4-BE49-F238E27FC236}">
                <a16:creationId xmlns:a16="http://schemas.microsoft.com/office/drawing/2014/main" id="{EF14DEF4-A9A7-FF42-A8CF-00AE93F650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96558" y="710835"/>
            <a:ext cx="919463" cy="332949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A picture containing bottle, wine, indoor, bar&#10;&#10;Description automatically generated">
            <a:extLst>
              <a:ext uri="{FF2B5EF4-FFF2-40B4-BE49-F238E27FC236}">
                <a16:creationId xmlns:a16="http://schemas.microsoft.com/office/drawing/2014/main" id="{DB5AEFBC-DBF7-4F4D-8D60-97A6C37AF87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4" y="6851345"/>
            <a:ext cx="12191998" cy="6858000"/>
          </a:xfrm>
          <a:prstGeom prst="rect">
            <a:avLst/>
          </a:prstGeom>
        </p:spPr>
      </p:pic>
      <p:sp>
        <p:nvSpPr>
          <p:cNvPr id="52" name="Rectangle 51">
            <a:extLst>
              <a:ext uri="{FF2B5EF4-FFF2-40B4-BE49-F238E27FC236}">
                <a16:creationId xmlns:a16="http://schemas.microsoft.com/office/drawing/2014/main" id="{C09E2383-BEB8-F148-AC30-8FC612C07387}"/>
              </a:ext>
            </a:extLst>
          </p:cNvPr>
          <p:cNvSpPr/>
          <p:nvPr/>
        </p:nvSpPr>
        <p:spPr>
          <a:xfrm>
            <a:off x="-24" y="6829303"/>
            <a:ext cx="5120640" cy="6886697"/>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82BC59B-D012-E444-9597-01DF26016AFC}"/>
              </a:ext>
            </a:extLst>
          </p:cNvPr>
          <p:cNvSpPr txBox="1"/>
          <p:nvPr/>
        </p:nvSpPr>
        <p:spPr>
          <a:xfrm>
            <a:off x="907864" y="2542113"/>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49" name="Straight Connector 48">
            <a:extLst>
              <a:ext uri="{FF2B5EF4-FFF2-40B4-BE49-F238E27FC236}">
                <a16:creationId xmlns:a16="http://schemas.microsoft.com/office/drawing/2014/main" id="{EA79C684-A73E-3546-88A3-FEFDE8434D58}"/>
              </a:ext>
            </a:extLst>
          </p:cNvPr>
          <p:cNvCxnSpPr>
            <a:cxnSpLocks/>
          </p:cNvCxnSpPr>
          <p:nvPr/>
        </p:nvCxnSpPr>
        <p:spPr>
          <a:xfrm>
            <a:off x="907864" y="300609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hlinkClick r:id="rId4" action="ppaction://hlinksldjump"/>
            <a:extLst>
              <a:ext uri="{FF2B5EF4-FFF2-40B4-BE49-F238E27FC236}">
                <a16:creationId xmlns:a16="http://schemas.microsoft.com/office/drawing/2014/main" id="{ACE68273-53DA-0740-8728-13D7415D2511}"/>
              </a:ext>
            </a:extLst>
          </p:cNvPr>
          <p:cNvSpPr txBox="1"/>
          <p:nvPr/>
        </p:nvSpPr>
        <p:spPr>
          <a:xfrm>
            <a:off x="907863" y="3072920"/>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HANDPICKED</a:t>
            </a:r>
          </a:p>
        </p:txBody>
      </p:sp>
      <p:cxnSp>
        <p:nvCxnSpPr>
          <p:cNvPr id="53" name="Straight Connector 52">
            <a:extLst>
              <a:ext uri="{FF2B5EF4-FFF2-40B4-BE49-F238E27FC236}">
                <a16:creationId xmlns:a16="http://schemas.microsoft.com/office/drawing/2014/main" id="{DB02B961-A65B-4443-94FD-F57FDBAA8B76}"/>
              </a:ext>
            </a:extLst>
          </p:cNvPr>
          <p:cNvCxnSpPr>
            <a:cxnSpLocks/>
          </p:cNvCxnSpPr>
          <p:nvPr/>
        </p:nvCxnSpPr>
        <p:spPr>
          <a:xfrm>
            <a:off x="907861" y="362114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hlinkClick r:id="rId5" action="ppaction://hlinksldjump"/>
            <a:extLst>
              <a:ext uri="{FF2B5EF4-FFF2-40B4-BE49-F238E27FC236}">
                <a16:creationId xmlns:a16="http://schemas.microsoft.com/office/drawing/2014/main" id="{DB1114F9-D2C0-234C-90E9-7BA63FE5511E}"/>
              </a:ext>
            </a:extLst>
          </p:cNvPr>
          <p:cNvSpPr txBox="1"/>
          <p:nvPr/>
        </p:nvSpPr>
        <p:spPr>
          <a:xfrm>
            <a:off x="907861" y="371729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DOISY DAENE</a:t>
            </a:r>
          </a:p>
        </p:txBody>
      </p:sp>
      <p:cxnSp>
        <p:nvCxnSpPr>
          <p:cNvPr id="68" name="Straight Connector 67">
            <a:extLst>
              <a:ext uri="{FF2B5EF4-FFF2-40B4-BE49-F238E27FC236}">
                <a16:creationId xmlns:a16="http://schemas.microsoft.com/office/drawing/2014/main" id="{DC9C9A45-B489-A24E-8A67-F253FC4B50B7}"/>
              </a:ext>
            </a:extLst>
          </p:cNvPr>
          <p:cNvCxnSpPr>
            <a:cxnSpLocks/>
          </p:cNvCxnSpPr>
          <p:nvPr/>
        </p:nvCxnSpPr>
        <p:spPr>
          <a:xfrm>
            <a:off x="907860" y="4271353"/>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Box 71">
            <a:hlinkClick r:id="rId6" action="ppaction://hlinksldjump"/>
            <a:extLst>
              <a:ext uri="{FF2B5EF4-FFF2-40B4-BE49-F238E27FC236}">
                <a16:creationId xmlns:a16="http://schemas.microsoft.com/office/drawing/2014/main" id="{4ADAC9F3-4FE0-4C4B-856E-F4EBD21B6B1B}"/>
              </a:ext>
            </a:extLst>
          </p:cNvPr>
          <p:cNvSpPr txBox="1"/>
          <p:nvPr/>
        </p:nvSpPr>
        <p:spPr>
          <a:xfrm>
            <a:off x="907860" y="436295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CLOSSON CHASE</a:t>
            </a:r>
          </a:p>
        </p:txBody>
      </p:sp>
      <p:sp>
        <p:nvSpPr>
          <p:cNvPr id="73" name="TextBox 72">
            <a:extLst>
              <a:ext uri="{FF2B5EF4-FFF2-40B4-BE49-F238E27FC236}">
                <a16:creationId xmlns:a16="http://schemas.microsoft.com/office/drawing/2014/main" id="{82247CDD-9371-1641-BE50-29DD8BAA826E}"/>
              </a:ext>
            </a:extLst>
          </p:cNvPr>
          <p:cNvSpPr txBox="1"/>
          <p:nvPr/>
        </p:nvSpPr>
        <p:spPr>
          <a:xfrm>
            <a:off x="907860" y="3302562"/>
            <a:ext cx="3649390"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AUSTRALIA</a:t>
            </a:r>
          </a:p>
        </p:txBody>
      </p:sp>
      <p:sp>
        <p:nvSpPr>
          <p:cNvPr id="74" name="TextBox 73">
            <a:extLst>
              <a:ext uri="{FF2B5EF4-FFF2-40B4-BE49-F238E27FC236}">
                <a16:creationId xmlns:a16="http://schemas.microsoft.com/office/drawing/2014/main" id="{7C948F24-AF7E-5040-90F6-06794B65EC94}"/>
              </a:ext>
            </a:extLst>
          </p:cNvPr>
          <p:cNvSpPr txBox="1"/>
          <p:nvPr/>
        </p:nvSpPr>
        <p:spPr>
          <a:xfrm>
            <a:off x="907860" y="395675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BORDEAUX, FRANCE</a:t>
            </a:r>
          </a:p>
        </p:txBody>
      </p:sp>
      <p:sp>
        <p:nvSpPr>
          <p:cNvPr id="75" name="TextBox 74">
            <a:extLst>
              <a:ext uri="{FF2B5EF4-FFF2-40B4-BE49-F238E27FC236}">
                <a16:creationId xmlns:a16="http://schemas.microsoft.com/office/drawing/2014/main" id="{CC3E00F7-358D-AF44-8D12-52D12CCCC82B}"/>
              </a:ext>
            </a:extLst>
          </p:cNvPr>
          <p:cNvSpPr txBox="1"/>
          <p:nvPr/>
        </p:nvSpPr>
        <p:spPr>
          <a:xfrm>
            <a:off x="907860" y="4602449"/>
            <a:ext cx="3126506" cy="415498"/>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PRINCE EDWARD COUNTY, ONTARIO</a:t>
            </a:r>
          </a:p>
        </p:txBody>
      </p:sp>
      <p:pic>
        <p:nvPicPr>
          <p:cNvPr id="76" name="Graphic 75" descr="Caret Left with solid fill">
            <a:hlinkClick r:id="rId4" action="ppaction://hlinksldjump"/>
            <a:extLst>
              <a:ext uri="{FF2B5EF4-FFF2-40B4-BE49-F238E27FC236}">
                <a16:creationId xmlns:a16="http://schemas.microsoft.com/office/drawing/2014/main" id="{D20ED6B7-A751-D845-9039-81FC2D2278A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3129358"/>
            <a:ext cx="341785" cy="341785"/>
          </a:xfrm>
          <a:prstGeom prst="rect">
            <a:avLst/>
          </a:prstGeom>
        </p:spPr>
      </p:pic>
      <p:pic>
        <p:nvPicPr>
          <p:cNvPr id="77" name="Graphic 76" descr="Caret Left with solid fill">
            <a:hlinkClick r:id="rId5" action="ppaction://hlinksldjump"/>
            <a:extLst>
              <a:ext uri="{FF2B5EF4-FFF2-40B4-BE49-F238E27FC236}">
                <a16:creationId xmlns:a16="http://schemas.microsoft.com/office/drawing/2014/main" id="{D32E6C9E-7AA8-3F49-9EDC-2A9CB9D16C1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3787830"/>
            <a:ext cx="341785" cy="341785"/>
          </a:xfrm>
          <a:prstGeom prst="rect">
            <a:avLst/>
          </a:prstGeom>
        </p:spPr>
      </p:pic>
      <p:pic>
        <p:nvPicPr>
          <p:cNvPr id="78" name="Graphic 77" descr="Caret Left with solid fill">
            <a:hlinkClick r:id="rId6" action="ppaction://hlinksldjump"/>
            <a:extLst>
              <a:ext uri="{FF2B5EF4-FFF2-40B4-BE49-F238E27FC236}">
                <a16:creationId xmlns:a16="http://schemas.microsoft.com/office/drawing/2014/main" id="{521D587D-7763-C845-AFF4-B979BFB2DB5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4427144"/>
            <a:ext cx="341785" cy="341785"/>
          </a:xfrm>
          <a:prstGeom prst="rect">
            <a:avLst/>
          </a:prstGeom>
        </p:spPr>
      </p:pic>
      <p:sp>
        <p:nvSpPr>
          <p:cNvPr id="79" name="TextBox 78">
            <a:hlinkClick r:id="rId9" action="ppaction://hlinksldjump"/>
            <a:extLst>
              <a:ext uri="{FF2B5EF4-FFF2-40B4-BE49-F238E27FC236}">
                <a16:creationId xmlns:a16="http://schemas.microsoft.com/office/drawing/2014/main" id="{16FC95B8-44E0-CA4E-BCFC-FB1B0794F175}"/>
              </a:ext>
            </a:extLst>
          </p:cNvPr>
          <p:cNvSpPr txBox="1"/>
          <p:nvPr/>
        </p:nvSpPr>
        <p:spPr>
          <a:xfrm>
            <a:off x="907860" y="1835499"/>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AMANDA’S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80" name="TextBox 79">
            <a:hlinkClick r:id="rId10" action="ppaction://hlinksldjump"/>
            <a:extLst>
              <a:ext uri="{FF2B5EF4-FFF2-40B4-BE49-F238E27FC236}">
                <a16:creationId xmlns:a16="http://schemas.microsoft.com/office/drawing/2014/main" id="{5B44DB99-8852-454C-B29B-A084871E5ED4}"/>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2769378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descr="A picture containing bottle, wine, indoor, bar&#10;&#10;Description automatically generated">
            <a:extLst>
              <a:ext uri="{FF2B5EF4-FFF2-40B4-BE49-F238E27FC236}">
                <a16:creationId xmlns:a16="http://schemas.microsoft.com/office/drawing/2014/main" id="{46953BE1-E9B6-6142-936E-C0EB30F1AA2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13310"/>
            <a:ext cx="12191998" cy="687131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83E41EF1-9A1F-6F41-A632-0DDE6126B640}"/>
              </a:ext>
            </a:extLst>
          </p:cNvPr>
          <p:cNvSpPr txBox="1"/>
          <p:nvPr/>
        </p:nvSpPr>
        <p:spPr>
          <a:xfrm>
            <a:off x="5653114" y="4161592"/>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DOISY DAENE, BARSAC, BORDEAUX, FRANCE</a:t>
            </a:r>
          </a:p>
        </p:txBody>
      </p:sp>
      <p:sp>
        <p:nvSpPr>
          <p:cNvPr id="44" name="TextBox 43">
            <a:extLst>
              <a:ext uri="{FF2B5EF4-FFF2-40B4-BE49-F238E27FC236}">
                <a16:creationId xmlns:a16="http://schemas.microsoft.com/office/drawing/2014/main" id="{6B3404BA-9285-284C-B13D-35A388B5ED1C}"/>
              </a:ext>
            </a:extLst>
          </p:cNvPr>
          <p:cNvSpPr txBox="1"/>
          <p:nvPr/>
        </p:nvSpPr>
        <p:spPr>
          <a:xfrm>
            <a:off x="5410056" y="4825895"/>
            <a:ext cx="6492504" cy="1569660"/>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DOISY DAENE HAS SERIOUSLY INTENSE NOTES OF PINEAPPLE UPSIDE-DOWN CAKE, RIPE APRICOTS AND LEMON MARMALADE WITH HINTS OF ACACIA HONEY, PARAFFIN WAX, ORANGE BLOSSOMS AND PRESERVED GINGER PLUS A WAFT OF MARZIPAN. THE PALATE IS RICH, UNCTUOUS AND BOLDLY DECADENT, FEATURING LAYER UPON LAYER OF EXOTIC FRUITS AND SPICES, FINISHING WIT THAT SIGNATURE FRESHNESS. A POWERHOUSE!</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45" name="TextBox 44">
            <a:extLst>
              <a:ext uri="{FF2B5EF4-FFF2-40B4-BE49-F238E27FC236}">
                <a16:creationId xmlns:a16="http://schemas.microsoft.com/office/drawing/2014/main" id="{3CFCDE8F-9360-2645-9207-37CE84BCF8F8}"/>
              </a:ext>
            </a:extLst>
          </p:cNvPr>
          <p:cNvSpPr txBox="1"/>
          <p:nvPr/>
        </p:nvSpPr>
        <p:spPr>
          <a:xfrm>
            <a:off x="7683664" y="710835"/>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$74</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$444</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$888</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6" name="Straight Connector 45">
            <a:extLst>
              <a:ext uri="{FF2B5EF4-FFF2-40B4-BE49-F238E27FC236}">
                <a16:creationId xmlns:a16="http://schemas.microsoft.com/office/drawing/2014/main" id="{B03743B3-3FC1-6347-A08B-6A35E2FD6E32}"/>
              </a:ext>
            </a:extLst>
          </p:cNvPr>
          <p:cNvCxnSpPr>
            <a:cxnSpLocks/>
          </p:cNvCxnSpPr>
          <p:nvPr/>
        </p:nvCxnSpPr>
        <p:spPr>
          <a:xfrm>
            <a:off x="10013755" y="140281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B26E9BC-0467-024C-935A-90E2CB790D9F}"/>
              </a:ext>
            </a:extLst>
          </p:cNvPr>
          <p:cNvCxnSpPr>
            <a:cxnSpLocks/>
          </p:cNvCxnSpPr>
          <p:nvPr/>
        </p:nvCxnSpPr>
        <p:spPr>
          <a:xfrm>
            <a:off x="10013755" y="2109399"/>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8" name="Picture 2" descr="Château Doisy-Daëne Barsac (Grand Cru Classé) | Vivino">
            <a:extLst>
              <a:ext uri="{FF2B5EF4-FFF2-40B4-BE49-F238E27FC236}">
                <a16:creationId xmlns:a16="http://schemas.microsoft.com/office/drawing/2014/main" id="{99C1045A-5222-114B-8AE5-9A130FC727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91545" y="716051"/>
            <a:ext cx="3329490" cy="332949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A picture containing bottle, wine, indoor, bar&#10;&#10;Description automatically generated">
            <a:extLst>
              <a:ext uri="{FF2B5EF4-FFF2-40B4-BE49-F238E27FC236}">
                <a16:creationId xmlns:a16="http://schemas.microsoft.com/office/drawing/2014/main" id="{E3E5748D-FD5F-C44B-930B-601B3A5930C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4" y="6851345"/>
            <a:ext cx="12191998" cy="6858000"/>
          </a:xfrm>
          <a:prstGeom prst="rect">
            <a:avLst/>
          </a:prstGeom>
        </p:spPr>
      </p:pic>
      <p:sp>
        <p:nvSpPr>
          <p:cNvPr id="52" name="Rectangle 51">
            <a:extLst>
              <a:ext uri="{FF2B5EF4-FFF2-40B4-BE49-F238E27FC236}">
                <a16:creationId xmlns:a16="http://schemas.microsoft.com/office/drawing/2014/main" id="{F4662D68-E929-0C4D-8E24-5E8DFFF799EE}"/>
              </a:ext>
            </a:extLst>
          </p:cNvPr>
          <p:cNvSpPr/>
          <p:nvPr/>
        </p:nvSpPr>
        <p:spPr>
          <a:xfrm>
            <a:off x="-24" y="6840183"/>
            <a:ext cx="5120640" cy="6875817"/>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ED33EE8-0318-934C-9E79-1AC497F4A1C2}"/>
              </a:ext>
            </a:extLst>
          </p:cNvPr>
          <p:cNvSpPr txBox="1"/>
          <p:nvPr/>
        </p:nvSpPr>
        <p:spPr>
          <a:xfrm>
            <a:off x="907864" y="2542113"/>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28" name="Straight Connector 27">
            <a:extLst>
              <a:ext uri="{FF2B5EF4-FFF2-40B4-BE49-F238E27FC236}">
                <a16:creationId xmlns:a16="http://schemas.microsoft.com/office/drawing/2014/main" id="{0135B073-F360-5D44-8B30-4FD056EE35F7}"/>
              </a:ext>
            </a:extLst>
          </p:cNvPr>
          <p:cNvCxnSpPr>
            <a:cxnSpLocks/>
          </p:cNvCxnSpPr>
          <p:nvPr/>
        </p:nvCxnSpPr>
        <p:spPr>
          <a:xfrm>
            <a:off x="907864" y="300609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hlinkClick r:id="rId4" action="ppaction://hlinksldjump"/>
            <a:extLst>
              <a:ext uri="{FF2B5EF4-FFF2-40B4-BE49-F238E27FC236}">
                <a16:creationId xmlns:a16="http://schemas.microsoft.com/office/drawing/2014/main" id="{C7D7D403-E5FB-5540-901C-021EB3E647C2}"/>
              </a:ext>
            </a:extLst>
          </p:cNvPr>
          <p:cNvSpPr txBox="1"/>
          <p:nvPr/>
        </p:nvSpPr>
        <p:spPr>
          <a:xfrm>
            <a:off x="907863" y="3072920"/>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HANDPICKED</a:t>
            </a:r>
          </a:p>
        </p:txBody>
      </p:sp>
      <p:cxnSp>
        <p:nvCxnSpPr>
          <p:cNvPr id="30" name="Straight Connector 29">
            <a:extLst>
              <a:ext uri="{FF2B5EF4-FFF2-40B4-BE49-F238E27FC236}">
                <a16:creationId xmlns:a16="http://schemas.microsoft.com/office/drawing/2014/main" id="{2655A439-8779-F841-9CE9-B2DD41777C80}"/>
              </a:ext>
            </a:extLst>
          </p:cNvPr>
          <p:cNvCxnSpPr>
            <a:cxnSpLocks/>
          </p:cNvCxnSpPr>
          <p:nvPr/>
        </p:nvCxnSpPr>
        <p:spPr>
          <a:xfrm>
            <a:off x="907861" y="362114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hlinkClick r:id="rId5" action="ppaction://hlinksldjump"/>
            <a:extLst>
              <a:ext uri="{FF2B5EF4-FFF2-40B4-BE49-F238E27FC236}">
                <a16:creationId xmlns:a16="http://schemas.microsoft.com/office/drawing/2014/main" id="{C747CC2A-E262-BA4F-9F39-06C292CF4AA4}"/>
              </a:ext>
            </a:extLst>
          </p:cNvPr>
          <p:cNvSpPr txBox="1"/>
          <p:nvPr/>
        </p:nvSpPr>
        <p:spPr>
          <a:xfrm>
            <a:off x="907861" y="371729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DOISY DAENE</a:t>
            </a:r>
          </a:p>
        </p:txBody>
      </p:sp>
      <p:cxnSp>
        <p:nvCxnSpPr>
          <p:cNvPr id="32" name="Straight Connector 31">
            <a:extLst>
              <a:ext uri="{FF2B5EF4-FFF2-40B4-BE49-F238E27FC236}">
                <a16:creationId xmlns:a16="http://schemas.microsoft.com/office/drawing/2014/main" id="{76B32DC9-B975-9249-ABCA-294A21B4B641}"/>
              </a:ext>
            </a:extLst>
          </p:cNvPr>
          <p:cNvCxnSpPr>
            <a:cxnSpLocks/>
          </p:cNvCxnSpPr>
          <p:nvPr/>
        </p:nvCxnSpPr>
        <p:spPr>
          <a:xfrm>
            <a:off x="907860" y="4271353"/>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hlinkClick r:id="rId6" action="ppaction://hlinksldjump"/>
            <a:extLst>
              <a:ext uri="{FF2B5EF4-FFF2-40B4-BE49-F238E27FC236}">
                <a16:creationId xmlns:a16="http://schemas.microsoft.com/office/drawing/2014/main" id="{ED903A4E-4AB0-5E49-96B0-0EFD6D2022B5}"/>
              </a:ext>
            </a:extLst>
          </p:cNvPr>
          <p:cNvSpPr txBox="1"/>
          <p:nvPr/>
        </p:nvSpPr>
        <p:spPr>
          <a:xfrm>
            <a:off x="907860" y="436295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CLOSSON CHASE</a:t>
            </a:r>
          </a:p>
        </p:txBody>
      </p:sp>
      <p:sp>
        <p:nvSpPr>
          <p:cNvPr id="34" name="TextBox 33">
            <a:extLst>
              <a:ext uri="{FF2B5EF4-FFF2-40B4-BE49-F238E27FC236}">
                <a16:creationId xmlns:a16="http://schemas.microsoft.com/office/drawing/2014/main" id="{EA9A5FDB-BC5F-2F49-87B6-5A43B72AD416}"/>
              </a:ext>
            </a:extLst>
          </p:cNvPr>
          <p:cNvSpPr txBox="1"/>
          <p:nvPr/>
        </p:nvSpPr>
        <p:spPr>
          <a:xfrm>
            <a:off x="907860" y="3302562"/>
            <a:ext cx="3649390"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AUSTRALIA</a:t>
            </a:r>
          </a:p>
        </p:txBody>
      </p:sp>
      <p:sp>
        <p:nvSpPr>
          <p:cNvPr id="35" name="TextBox 34">
            <a:extLst>
              <a:ext uri="{FF2B5EF4-FFF2-40B4-BE49-F238E27FC236}">
                <a16:creationId xmlns:a16="http://schemas.microsoft.com/office/drawing/2014/main" id="{2718A006-3A48-F54D-B0DF-B6DE914E4AF6}"/>
              </a:ext>
            </a:extLst>
          </p:cNvPr>
          <p:cNvSpPr txBox="1"/>
          <p:nvPr/>
        </p:nvSpPr>
        <p:spPr>
          <a:xfrm>
            <a:off x="907860" y="395675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BORDEAUX, FRANCE</a:t>
            </a:r>
          </a:p>
        </p:txBody>
      </p:sp>
      <p:sp>
        <p:nvSpPr>
          <p:cNvPr id="36" name="TextBox 35">
            <a:extLst>
              <a:ext uri="{FF2B5EF4-FFF2-40B4-BE49-F238E27FC236}">
                <a16:creationId xmlns:a16="http://schemas.microsoft.com/office/drawing/2014/main" id="{08B3285C-E6A0-5D4E-AFA5-04D6B9BC98A6}"/>
              </a:ext>
            </a:extLst>
          </p:cNvPr>
          <p:cNvSpPr txBox="1"/>
          <p:nvPr/>
        </p:nvSpPr>
        <p:spPr>
          <a:xfrm>
            <a:off x="907860" y="4602449"/>
            <a:ext cx="3126506" cy="415498"/>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PRINCE EDWARD COUNTY, ONTARIO</a:t>
            </a:r>
          </a:p>
        </p:txBody>
      </p:sp>
      <p:pic>
        <p:nvPicPr>
          <p:cNvPr id="38" name="Graphic 37" descr="Caret Left with solid fill">
            <a:hlinkClick r:id="rId4" action="ppaction://hlinksldjump"/>
            <a:extLst>
              <a:ext uri="{FF2B5EF4-FFF2-40B4-BE49-F238E27FC236}">
                <a16:creationId xmlns:a16="http://schemas.microsoft.com/office/drawing/2014/main" id="{04A8F70E-AD51-844C-82B2-19F040391F1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3129358"/>
            <a:ext cx="341785" cy="341785"/>
          </a:xfrm>
          <a:prstGeom prst="rect">
            <a:avLst/>
          </a:prstGeom>
        </p:spPr>
      </p:pic>
      <p:pic>
        <p:nvPicPr>
          <p:cNvPr id="39" name="Graphic 38" descr="Caret Left with solid fill">
            <a:hlinkClick r:id="rId5" action="ppaction://hlinksldjump"/>
            <a:extLst>
              <a:ext uri="{FF2B5EF4-FFF2-40B4-BE49-F238E27FC236}">
                <a16:creationId xmlns:a16="http://schemas.microsoft.com/office/drawing/2014/main" id="{EC0685B8-C02A-A047-ACD0-10F8E4F6A26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3787830"/>
            <a:ext cx="341785" cy="341785"/>
          </a:xfrm>
          <a:prstGeom prst="rect">
            <a:avLst/>
          </a:prstGeom>
        </p:spPr>
      </p:pic>
      <p:pic>
        <p:nvPicPr>
          <p:cNvPr id="40" name="Graphic 39" descr="Caret Left with solid fill">
            <a:hlinkClick r:id="rId6" action="ppaction://hlinksldjump"/>
            <a:extLst>
              <a:ext uri="{FF2B5EF4-FFF2-40B4-BE49-F238E27FC236}">
                <a16:creationId xmlns:a16="http://schemas.microsoft.com/office/drawing/2014/main" id="{BE363F30-9CD1-F544-9076-3458526E76B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4427144"/>
            <a:ext cx="341785" cy="341785"/>
          </a:xfrm>
          <a:prstGeom prst="rect">
            <a:avLst/>
          </a:prstGeom>
        </p:spPr>
      </p:pic>
      <p:sp>
        <p:nvSpPr>
          <p:cNvPr id="41" name="TextBox 40">
            <a:hlinkClick r:id="rId9" action="ppaction://hlinksldjump"/>
            <a:extLst>
              <a:ext uri="{FF2B5EF4-FFF2-40B4-BE49-F238E27FC236}">
                <a16:creationId xmlns:a16="http://schemas.microsoft.com/office/drawing/2014/main" id="{A75F246B-C4EF-5347-B93D-10963FD0330A}"/>
              </a:ext>
            </a:extLst>
          </p:cNvPr>
          <p:cNvSpPr txBox="1"/>
          <p:nvPr/>
        </p:nvSpPr>
        <p:spPr>
          <a:xfrm>
            <a:off x="907860" y="1835499"/>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AMANDA’S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42" name="TextBox 41">
            <a:hlinkClick r:id="rId10" action="ppaction://hlinksldjump"/>
            <a:extLst>
              <a:ext uri="{FF2B5EF4-FFF2-40B4-BE49-F238E27FC236}">
                <a16:creationId xmlns:a16="http://schemas.microsoft.com/office/drawing/2014/main" id="{71514454-4D06-1E40-B998-47774A6E3979}"/>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4203454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A picture containing bottle, wine, indoor, bar&#10;&#10;Description automatically generated">
            <a:extLst>
              <a:ext uri="{FF2B5EF4-FFF2-40B4-BE49-F238E27FC236}">
                <a16:creationId xmlns:a16="http://schemas.microsoft.com/office/drawing/2014/main" id="{036AE251-D822-D644-8BB6-2CEA7B2E211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4" y="-13310"/>
            <a:ext cx="12191998" cy="687131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FD29A79-2E6E-CC4B-A210-1CE5E1C72B6D}"/>
              </a:ext>
            </a:extLst>
          </p:cNvPr>
          <p:cNvSpPr txBox="1"/>
          <p:nvPr/>
        </p:nvSpPr>
        <p:spPr>
          <a:xfrm>
            <a:off x="5653144" y="4330877"/>
            <a:ext cx="6006353" cy="830997"/>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CLOSSON CHASE, LOYALIST, CHARDONNAY, PRINCE EDWARD COUNTY, ONTARIO</a:t>
            </a:r>
          </a:p>
        </p:txBody>
      </p:sp>
      <p:sp>
        <p:nvSpPr>
          <p:cNvPr id="38" name="TextBox 37">
            <a:extLst>
              <a:ext uri="{FF2B5EF4-FFF2-40B4-BE49-F238E27FC236}">
                <a16:creationId xmlns:a16="http://schemas.microsoft.com/office/drawing/2014/main" id="{A8939340-E16B-5849-B766-0F5C73659976}"/>
              </a:ext>
            </a:extLst>
          </p:cNvPr>
          <p:cNvSpPr txBox="1"/>
          <p:nvPr/>
        </p:nvSpPr>
        <p:spPr>
          <a:xfrm>
            <a:off x="5410068" y="5187232"/>
            <a:ext cx="6492504" cy="1200329"/>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CITRUS, WHITE FLOWERS AND UNDER-RIPE CANTALOUPE OPEN ON THE NOSE, WITH GRANNY SMITH APPLE AND KAFFIR LIME FILLING IN THE EDGES. FIRM AND CRISP WITH BRIGHT ACIDITY, AMPLE FRUIT CARRIES THROUGH TO A STONE SALTY FINISH. IMPRESSIVE LENGTH WITH GREAT MINERALITY. MADE WITH 100% LOCALLY SOURCED FRUIT.</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39" name="TextBox 38">
            <a:extLst>
              <a:ext uri="{FF2B5EF4-FFF2-40B4-BE49-F238E27FC236}">
                <a16:creationId xmlns:a16="http://schemas.microsoft.com/office/drawing/2014/main" id="{60876057-4A3F-8D49-8DD2-CE0D99A5089F}"/>
              </a:ext>
            </a:extLst>
          </p:cNvPr>
          <p:cNvSpPr txBox="1"/>
          <p:nvPr/>
        </p:nvSpPr>
        <p:spPr>
          <a:xfrm>
            <a:off x="7683694" y="880120"/>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$240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$480</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0" name="Straight Connector 39">
            <a:extLst>
              <a:ext uri="{FF2B5EF4-FFF2-40B4-BE49-F238E27FC236}">
                <a16:creationId xmlns:a16="http://schemas.microsoft.com/office/drawing/2014/main" id="{A461C800-B378-F340-BBA5-D8CAABC9F95D}"/>
              </a:ext>
            </a:extLst>
          </p:cNvPr>
          <p:cNvCxnSpPr>
            <a:cxnSpLocks/>
          </p:cNvCxnSpPr>
          <p:nvPr/>
        </p:nvCxnSpPr>
        <p:spPr>
          <a:xfrm>
            <a:off x="10013785" y="1572102"/>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7F7CB72-F37C-A143-9331-719AA0136A1F}"/>
              </a:ext>
            </a:extLst>
          </p:cNvPr>
          <p:cNvCxnSpPr>
            <a:cxnSpLocks/>
          </p:cNvCxnSpPr>
          <p:nvPr/>
        </p:nvCxnSpPr>
        <p:spPr>
          <a:xfrm>
            <a:off x="10013785" y="2278684"/>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2770" name="Picture 2" descr="Closson Chase The Loyalist Chardonnay - Closson Chase Vineyards - My Wine  Canada">
            <a:extLst>
              <a:ext uri="{FF2B5EF4-FFF2-40B4-BE49-F238E27FC236}">
                <a16:creationId xmlns:a16="http://schemas.microsoft.com/office/drawing/2014/main" id="{BE086A52-654A-5643-9414-7E075F872DE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21" b="96034" l="10000" r="90000">
                        <a14:foregroundMark x1="52391" y1="20345" x2="52391" y2="20345"/>
                        <a14:foregroundMark x1="51304" y1="17241" x2="51304" y2="17241"/>
                        <a14:foregroundMark x1="51522" y1="6552" x2="51522" y2="6552"/>
                        <a14:foregroundMark x1="49565" y1="3621" x2="49565" y2="3621"/>
                        <a14:foregroundMark x1="50435" y1="96034" x2="50435" y2="96034"/>
                        <a14:foregroundMark x1="50652" y1="93793" x2="50652" y2="93793"/>
                        <a14:foregroundMark x1="62609" y1="93276" x2="62609" y2="93276"/>
                      </a14:backgroundRemoval>
                    </a14:imgEffect>
                  </a14:imgLayer>
                </a14:imgProps>
              </a:ext>
              <a:ext uri="{28A0092B-C50C-407E-A947-70E740481C1C}">
                <a14:useLocalDpi xmlns:a14="http://schemas.microsoft.com/office/drawing/2010/main"/>
              </a:ext>
            </a:extLst>
          </a:blip>
          <a:srcRect/>
          <a:stretch>
            <a:fillRect/>
          </a:stretch>
        </p:blipFill>
        <p:spPr bwMode="auto">
          <a:xfrm>
            <a:off x="7272014" y="781605"/>
            <a:ext cx="2768585" cy="349103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A picture containing bottle, wine, indoor, bar&#10;&#10;Description automatically generated">
            <a:extLst>
              <a:ext uri="{FF2B5EF4-FFF2-40B4-BE49-F238E27FC236}">
                <a16:creationId xmlns:a16="http://schemas.microsoft.com/office/drawing/2014/main" id="{9B91A7A5-AADF-314A-8E66-077BFC3C8D8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4" y="6851345"/>
            <a:ext cx="12191998" cy="6858000"/>
          </a:xfrm>
          <a:prstGeom prst="rect">
            <a:avLst/>
          </a:prstGeom>
        </p:spPr>
      </p:pic>
      <p:sp>
        <p:nvSpPr>
          <p:cNvPr id="46" name="Rectangle 45">
            <a:extLst>
              <a:ext uri="{FF2B5EF4-FFF2-40B4-BE49-F238E27FC236}">
                <a16:creationId xmlns:a16="http://schemas.microsoft.com/office/drawing/2014/main" id="{51427F73-6253-D84A-874B-66EBA9165954}"/>
              </a:ext>
            </a:extLst>
          </p:cNvPr>
          <p:cNvSpPr/>
          <p:nvPr/>
        </p:nvSpPr>
        <p:spPr>
          <a:xfrm>
            <a:off x="-24" y="6844690"/>
            <a:ext cx="5120640" cy="687131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0F38DDF-A175-8044-BF0F-FB1F689D216D}"/>
              </a:ext>
            </a:extLst>
          </p:cNvPr>
          <p:cNvSpPr txBox="1"/>
          <p:nvPr/>
        </p:nvSpPr>
        <p:spPr>
          <a:xfrm>
            <a:off x="907864" y="2542113"/>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28" name="Straight Connector 27">
            <a:extLst>
              <a:ext uri="{FF2B5EF4-FFF2-40B4-BE49-F238E27FC236}">
                <a16:creationId xmlns:a16="http://schemas.microsoft.com/office/drawing/2014/main" id="{10DC9FEC-3C64-3145-A548-67092BC64D02}"/>
              </a:ext>
            </a:extLst>
          </p:cNvPr>
          <p:cNvCxnSpPr>
            <a:cxnSpLocks/>
          </p:cNvCxnSpPr>
          <p:nvPr/>
        </p:nvCxnSpPr>
        <p:spPr>
          <a:xfrm>
            <a:off x="907864" y="300609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hlinkClick r:id="rId5" action="ppaction://hlinksldjump"/>
            <a:extLst>
              <a:ext uri="{FF2B5EF4-FFF2-40B4-BE49-F238E27FC236}">
                <a16:creationId xmlns:a16="http://schemas.microsoft.com/office/drawing/2014/main" id="{C8E61620-7954-D645-8883-3B8EE7717209}"/>
              </a:ext>
            </a:extLst>
          </p:cNvPr>
          <p:cNvSpPr txBox="1"/>
          <p:nvPr/>
        </p:nvSpPr>
        <p:spPr>
          <a:xfrm>
            <a:off x="907863" y="3072920"/>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HANDPICKED</a:t>
            </a:r>
          </a:p>
        </p:txBody>
      </p:sp>
      <p:cxnSp>
        <p:nvCxnSpPr>
          <p:cNvPr id="30" name="Straight Connector 29">
            <a:extLst>
              <a:ext uri="{FF2B5EF4-FFF2-40B4-BE49-F238E27FC236}">
                <a16:creationId xmlns:a16="http://schemas.microsoft.com/office/drawing/2014/main" id="{0D2269BB-0281-434C-97F0-EA5AC00FC29B}"/>
              </a:ext>
            </a:extLst>
          </p:cNvPr>
          <p:cNvCxnSpPr>
            <a:cxnSpLocks/>
          </p:cNvCxnSpPr>
          <p:nvPr/>
        </p:nvCxnSpPr>
        <p:spPr>
          <a:xfrm>
            <a:off x="907861" y="362114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hlinkClick r:id="rId6" action="ppaction://hlinksldjump"/>
            <a:extLst>
              <a:ext uri="{FF2B5EF4-FFF2-40B4-BE49-F238E27FC236}">
                <a16:creationId xmlns:a16="http://schemas.microsoft.com/office/drawing/2014/main" id="{CBFFF0BA-0F2A-5446-B9C4-CF3419383FE7}"/>
              </a:ext>
            </a:extLst>
          </p:cNvPr>
          <p:cNvSpPr txBox="1"/>
          <p:nvPr/>
        </p:nvSpPr>
        <p:spPr>
          <a:xfrm>
            <a:off x="907861" y="371729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DOISY DAENE</a:t>
            </a:r>
          </a:p>
        </p:txBody>
      </p:sp>
      <p:cxnSp>
        <p:nvCxnSpPr>
          <p:cNvPr id="32" name="Straight Connector 31">
            <a:extLst>
              <a:ext uri="{FF2B5EF4-FFF2-40B4-BE49-F238E27FC236}">
                <a16:creationId xmlns:a16="http://schemas.microsoft.com/office/drawing/2014/main" id="{89B46E29-D576-014B-AB7A-CF6DD309DB29}"/>
              </a:ext>
            </a:extLst>
          </p:cNvPr>
          <p:cNvCxnSpPr>
            <a:cxnSpLocks/>
          </p:cNvCxnSpPr>
          <p:nvPr/>
        </p:nvCxnSpPr>
        <p:spPr>
          <a:xfrm>
            <a:off x="907860" y="4271353"/>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hlinkClick r:id="rId7" action="ppaction://hlinksldjump"/>
            <a:extLst>
              <a:ext uri="{FF2B5EF4-FFF2-40B4-BE49-F238E27FC236}">
                <a16:creationId xmlns:a16="http://schemas.microsoft.com/office/drawing/2014/main" id="{85C4C9C3-F249-C845-8108-94A04D7D2E4D}"/>
              </a:ext>
            </a:extLst>
          </p:cNvPr>
          <p:cNvSpPr txBox="1"/>
          <p:nvPr/>
        </p:nvSpPr>
        <p:spPr>
          <a:xfrm>
            <a:off x="907860" y="436295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CLOSSON CHASE</a:t>
            </a:r>
          </a:p>
        </p:txBody>
      </p:sp>
      <p:sp>
        <p:nvSpPr>
          <p:cNvPr id="34" name="TextBox 33">
            <a:extLst>
              <a:ext uri="{FF2B5EF4-FFF2-40B4-BE49-F238E27FC236}">
                <a16:creationId xmlns:a16="http://schemas.microsoft.com/office/drawing/2014/main" id="{E9750E5F-DE05-BE4F-A86D-AF9EF404DE6E}"/>
              </a:ext>
            </a:extLst>
          </p:cNvPr>
          <p:cNvSpPr txBox="1"/>
          <p:nvPr/>
        </p:nvSpPr>
        <p:spPr>
          <a:xfrm>
            <a:off x="907860" y="3302562"/>
            <a:ext cx="3649390"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AUSTRALIA</a:t>
            </a:r>
          </a:p>
        </p:txBody>
      </p:sp>
      <p:sp>
        <p:nvSpPr>
          <p:cNvPr id="35" name="TextBox 34">
            <a:extLst>
              <a:ext uri="{FF2B5EF4-FFF2-40B4-BE49-F238E27FC236}">
                <a16:creationId xmlns:a16="http://schemas.microsoft.com/office/drawing/2014/main" id="{4518460C-4AA8-8A43-AAFD-4E62A6A1484D}"/>
              </a:ext>
            </a:extLst>
          </p:cNvPr>
          <p:cNvSpPr txBox="1"/>
          <p:nvPr/>
        </p:nvSpPr>
        <p:spPr>
          <a:xfrm>
            <a:off x="907860" y="395675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BORDEAUX, FRANCE</a:t>
            </a:r>
          </a:p>
        </p:txBody>
      </p:sp>
      <p:sp>
        <p:nvSpPr>
          <p:cNvPr id="42" name="TextBox 41">
            <a:extLst>
              <a:ext uri="{FF2B5EF4-FFF2-40B4-BE49-F238E27FC236}">
                <a16:creationId xmlns:a16="http://schemas.microsoft.com/office/drawing/2014/main" id="{3CE9939E-106C-DE4F-A60F-DA071130EBAC}"/>
              </a:ext>
            </a:extLst>
          </p:cNvPr>
          <p:cNvSpPr txBox="1"/>
          <p:nvPr/>
        </p:nvSpPr>
        <p:spPr>
          <a:xfrm>
            <a:off x="907860" y="4602449"/>
            <a:ext cx="3126506" cy="415498"/>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PRINCE EDWARD COUNTY, ONTARIO</a:t>
            </a:r>
          </a:p>
        </p:txBody>
      </p:sp>
      <p:pic>
        <p:nvPicPr>
          <p:cNvPr id="43" name="Graphic 42" descr="Caret Left with solid fill">
            <a:hlinkClick r:id="rId5" action="ppaction://hlinksldjump"/>
            <a:extLst>
              <a:ext uri="{FF2B5EF4-FFF2-40B4-BE49-F238E27FC236}">
                <a16:creationId xmlns:a16="http://schemas.microsoft.com/office/drawing/2014/main" id="{36243796-96F0-1249-830B-AF35D84EC5E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5" y="3129358"/>
            <a:ext cx="341785" cy="341785"/>
          </a:xfrm>
          <a:prstGeom prst="rect">
            <a:avLst/>
          </a:prstGeom>
        </p:spPr>
      </p:pic>
      <p:pic>
        <p:nvPicPr>
          <p:cNvPr id="44" name="Graphic 43" descr="Caret Left with solid fill">
            <a:hlinkClick r:id="rId6" action="ppaction://hlinksldjump"/>
            <a:extLst>
              <a:ext uri="{FF2B5EF4-FFF2-40B4-BE49-F238E27FC236}">
                <a16:creationId xmlns:a16="http://schemas.microsoft.com/office/drawing/2014/main" id="{3CAB23A3-FCE4-F745-9957-1FB8C5B8F9E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5" y="3787830"/>
            <a:ext cx="341785" cy="341785"/>
          </a:xfrm>
          <a:prstGeom prst="rect">
            <a:avLst/>
          </a:prstGeom>
        </p:spPr>
      </p:pic>
      <p:pic>
        <p:nvPicPr>
          <p:cNvPr id="47" name="Graphic 46" descr="Caret Left with solid fill">
            <a:hlinkClick r:id="rId7" action="ppaction://hlinksldjump"/>
            <a:extLst>
              <a:ext uri="{FF2B5EF4-FFF2-40B4-BE49-F238E27FC236}">
                <a16:creationId xmlns:a16="http://schemas.microsoft.com/office/drawing/2014/main" id="{C0B81522-B784-DE48-B9D9-138368F7021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5" y="4427144"/>
            <a:ext cx="341785" cy="341785"/>
          </a:xfrm>
          <a:prstGeom prst="rect">
            <a:avLst/>
          </a:prstGeom>
        </p:spPr>
      </p:pic>
      <p:sp>
        <p:nvSpPr>
          <p:cNvPr id="61" name="TextBox 60">
            <a:hlinkClick r:id="rId10" action="ppaction://hlinksldjump"/>
            <a:extLst>
              <a:ext uri="{FF2B5EF4-FFF2-40B4-BE49-F238E27FC236}">
                <a16:creationId xmlns:a16="http://schemas.microsoft.com/office/drawing/2014/main" id="{0D601B67-0853-7C43-94AE-F286FC4CB66E}"/>
              </a:ext>
            </a:extLst>
          </p:cNvPr>
          <p:cNvSpPr txBox="1"/>
          <p:nvPr/>
        </p:nvSpPr>
        <p:spPr>
          <a:xfrm>
            <a:off x="907860" y="1835499"/>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AMANDA’S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62" name="TextBox 61">
            <a:hlinkClick r:id="rId11" action="ppaction://hlinksldjump"/>
            <a:extLst>
              <a:ext uri="{FF2B5EF4-FFF2-40B4-BE49-F238E27FC236}">
                <a16:creationId xmlns:a16="http://schemas.microsoft.com/office/drawing/2014/main" id="{6AFA6D19-4857-184F-82F6-191B76F36A36}"/>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3489101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pectacles&#10;&#10;Description automatically generated">
            <a:extLst>
              <a:ext uri="{FF2B5EF4-FFF2-40B4-BE49-F238E27FC236}">
                <a16:creationId xmlns:a16="http://schemas.microsoft.com/office/drawing/2014/main" id="{9E9B2CB4-D62D-FB4B-ABD0-98EF63DF426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1"/>
            <a:ext cx="12191998" cy="6858001"/>
          </a:xfrm>
          <a:prstGeom prst="rect">
            <a:avLst/>
          </a:prstGeom>
        </p:spPr>
      </p:pic>
      <p:sp>
        <p:nvSpPr>
          <p:cNvPr id="7" name="TextBox 6">
            <a:hlinkClick r:id="rId3" action="ppaction://hlinksldjump"/>
            <a:extLst>
              <a:ext uri="{FF2B5EF4-FFF2-40B4-BE49-F238E27FC236}">
                <a16:creationId xmlns:a16="http://schemas.microsoft.com/office/drawing/2014/main" id="{35CE0F78-BC3F-6E46-8BA9-062E9E1222AB}"/>
              </a:ext>
            </a:extLst>
          </p:cNvPr>
          <p:cNvSpPr txBox="1"/>
          <p:nvPr/>
        </p:nvSpPr>
        <p:spPr>
          <a:xfrm>
            <a:off x="0" y="3580042"/>
            <a:ext cx="12191999" cy="1323439"/>
          </a:xfrm>
          <a:prstGeom prst="rect">
            <a:avLst/>
          </a:prstGeom>
          <a:noFill/>
        </p:spPr>
        <p:txBody>
          <a:bodyPr wrap="square" rtlCol="0">
            <a:spAutoFit/>
          </a:bodyPr>
          <a:lstStyle/>
          <a:p>
            <a:pPr algn="ctr"/>
            <a:r>
              <a:rPr lang="en-US" sz="8000" spc="600" dirty="0">
                <a:solidFill>
                  <a:schemeClr val="bg1"/>
                </a:solidFill>
                <a:latin typeface="Bodoni 72 Book" pitchFamily="2" charset="0"/>
                <a:cs typeface="Didot" panose="02000503000000020003" pitchFamily="2" charset="-79"/>
              </a:rPr>
              <a:t>SPARKLING</a:t>
            </a:r>
          </a:p>
        </p:txBody>
      </p:sp>
      <p:cxnSp>
        <p:nvCxnSpPr>
          <p:cNvPr id="9" name="Straight Connector 8">
            <a:extLst>
              <a:ext uri="{FF2B5EF4-FFF2-40B4-BE49-F238E27FC236}">
                <a16:creationId xmlns:a16="http://schemas.microsoft.com/office/drawing/2014/main" id="{8753C87D-16F4-2D40-9808-4B8B1C9CC958}"/>
              </a:ext>
            </a:extLst>
          </p:cNvPr>
          <p:cNvCxnSpPr/>
          <p:nvPr/>
        </p:nvCxnSpPr>
        <p:spPr>
          <a:xfrm>
            <a:off x="1387811" y="3429000"/>
            <a:ext cx="94163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hlinkClick r:id="rId3" action="ppaction://hlinksldjump"/>
            <a:extLst>
              <a:ext uri="{FF2B5EF4-FFF2-40B4-BE49-F238E27FC236}">
                <a16:creationId xmlns:a16="http://schemas.microsoft.com/office/drawing/2014/main" id="{8B89545C-BBCD-3E4E-84FD-01E17B052FCB}"/>
              </a:ext>
            </a:extLst>
          </p:cNvPr>
          <p:cNvSpPr txBox="1"/>
          <p:nvPr/>
        </p:nvSpPr>
        <p:spPr>
          <a:xfrm>
            <a:off x="2" y="2169963"/>
            <a:ext cx="12191999" cy="1015663"/>
          </a:xfrm>
          <a:prstGeom prst="rect">
            <a:avLst/>
          </a:prstGeom>
          <a:noFill/>
        </p:spPr>
        <p:txBody>
          <a:bodyPr wrap="square" rtlCol="0">
            <a:spAutoFit/>
          </a:bodyPr>
          <a:lstStyle/>
          <a:p>
            <a:pPr algn="ctr"/>
            <a:r>
              <a:rPr lang="en-US" sz="6000" spc="600" dirty="0">
                <a:solidFill>
                  <a:schemeClr val="bg1"/>
                </a:solidFill>
                <a:latin typeface="Avenir Book" panose="02000503020000020003" pitchFamily="2" charset="0"/>
                <a:ea typeface="Heiti SC Medium" pitchFamily="2" charset="-128"/>
                <a:cs typeface="Aharoni" panose="02010803020104030203" pitchFamily="2" charset="-79"/>
              </a:rPr>
              <a:t>AMANDA’S PICKS</a:t>
            </a:r>
          </a:p>
        </p:txBody>
      </p:sp>
      <p:sp>
        <p:nvSpPr>
          <p:cNvPr id="11" name="TextBox 10">
            <a:hlinkClick r:id="rId4" action="ppaction://hlinksldjump"/>
            <a:extLst>
              <a:ext uri="{FF2B5EF4-FFF2-40B4-BE49-F238E27FC236}">
                <a16:creationId xmlns:a16="http://schemas.microsoft.com/office/drawing/2014/main" id="{515EAF9E-6F56-4A4B-8730-209EE7486B52}"/>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2778443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person, spectacles&#10;&#10;Description automatically generated">
            <a:extLst>
              <a:ext uri="{FF2B5EF4-FFF2-40B4-BE49-F238E27FC236}">
                <a16:creationId xmlns:a16="http://schemas.microsoft.com/office/drawing/2014/main" id="{B1A80B90-8CC6-D74D-A558-AEC0D85CA22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6857999"/>
            <a:ext cx="12191998" cy="6858001"/>
          </a:xfrm>
          <a:prstGeom prst="rect">
            <a:avLst/>
          </a:prstGeom>
        </p:spPr>
      </p:pic>
      <p:pic>
        <p:nvPicPr>
          <p:cNvPr id="26" name="Picture 25" descr="A picture containing person, spectacles&#10;&#10;Description automatically generated">
            <a:extLst>
              <a:ext uri="{FF2B5EF4-FFF2-40B4-BE49-F238E27FC236}">
                <a16:creationId xmlns:a16="http://schemas.microsoft.com/office/drawing/2014/main" id="{DE13D320-9FFD-E545-8275-BDC9E179233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1"/>
            <a:ext cx="12191998" cy="6858001"/>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3C7280A-C38A-584E-AD8A-76999DBB819A}"/>
              </a:ext>
            </a:extLst>
          </p:cNvPr>
          <p:cNvSpPr txBox="1"/>
          <p:nvPr/>
        </p:nvSpPr>
        <p:spPr>
          <a:xfrm>
            <a:off x="907863" y="3096749"/>
            <a:ext cx="2603621"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SPARKLING</a:t>
            </a:r>
            <a:endParaRPr lang="en-US" sz="3600" spc="600" dirty="0">
              <a:solidFill>
                <a:schemeClr val="bg1"/>
              </a:solidFill>
              <a:latin typeface="Bodoni 72 Book" pitchFamily="2" charset="0"/>
              <a:cs typeface="Didot" panose="02000503000000020003" pitchFamily="2" charset="-79"/>
            </a:endParaRPr>
          </a:p>
        </p:txBody>
      </p:sp>
      <p:cxnSp>
        <p:nvCxnSpPr>
          <p:cNvPr id="7" name="Straight Connector 6">
            <a:extLst>
              <a:ext uri="{FF2B5EF4-FFF2-40B4-BE49-F238E27FC236}">
                <a16:creationId xmlns:a16="http://schemas.microsoft.com/office/drawing/2014/main" id="{08FF89B0-31F9-A441-9523-6CA9C478F82A}"/>
              </a:ext>
            </a:extLst>
          </p:cNvPr>
          <p:cNvCxnSpPr>
            <a:cxnSpLocks/>
          </p:cNvCxnSpPr>
          <p:nvPr/>
        </p:nvCxnSpPr>
        <p:spPr>
          <a:xfrm>
            <a:off x="907864" y="356073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hlinkClick r:id="rId3" action="ppaction://hlinksldjump"/>
            <a:extLst>
              <a:ext uri="{FF2B5EF4-FFF2-40B4-BE49-F238E27FC236}">
                <a16:creationId xmlns:a16="http://schemas.microsoft.com/office/drawing/2014/main" id="{F1539ACA-83C1-5144-973B-D38A705605B2}"/>
              </a:ext>
            </a:extLst>
          </p:cNvPr>
          <p:cNvSpPr txBox="1"/>
          <p:nvPr/>
        </p:nvSpPr>
        <p:spPr>
          <a:xfrm>
            <a:off x="907863" y="3627556"/>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SCAR OF THE SEA</a:t>
            </a:r>
          </a:p>
        </p:txBody>
      </p:sp>
      <p:sp>
        <p:nvSpPr>
          <p:cNvPr id="15" name="TextBox 14">
            <a:extLst>
              <a:ext uri="{FF2B5EF4-FFF2-40B4-BE49-F238E27FC236}">
                <a16:creationId xmlns:a16="http://schemas.microsoft.com/office/drawing/2014/main" id="{13F228DB-A011-8D4F-A2FE-69802C11297B}"/>
              </a:ext>
            </a:extLst>
          </p:cNvPr>
          <p:cNvSpPr txBox="1"/>
          <p:nvPr/>
        </p:nvSpPr>
        <p:spPr>
          <a:xfrm>
            <a:off x="907860" y="3857198"/>
            <a:ext cx="3018681"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CALIFORNIA</a:t>
            </a:r>
          </a:p>
        </p:txBody>
      </p:sp>
      <p:pic>
        <p:nvPicPr>
          <p:cNvPr id="20" name="Graphic 19" descr="Caret Left with solid fill">
            <a:hlinkClick r:id="rId3" action="ppaction://hlinksldjump"/>
            <a:extLst>
              <a:ext uri="{FF2B5EF4-FFF2-40B4-BE49-F238E27FC236}">
                <a16:creationId xmlns:a16="http://schemas.microsoft.com/office/drawing/2014/main" id="{B8B298C6-7F4E-2C46-A151-90FEBD2A652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3863475" y="3683994"/>
            <a:ext cx="341785" cy="341785"/>
          </a:xfrm>
          <a:prstGeom prst="rect">
            <a:avLst/>
          </a:prstGeom>
        </p:spPr>
      </p:pic>
      <p:sp>
        <p:nvSpPr>
          <p:cNvPr id="19" name="Rectangle 18">
            <a:extLst>
              <a:ext uri="{FF2B5EF4-FFF2-40B4-BE49-F238E27FC236}">
                <a16:creationId xmlns:a16="http://schemas.microsoft.com/office/drawing/2014/main" id="{60954DC3-E428-6747-81BB-18F0538EB53C}"/>
              </a:ext>
            </a:extLst>
          </p:cNvPr>
          <p:cNvSpPr/>
          <p:nvPr/>
        </p:nvSpPr>
        <p:spPr>
          <a:xfrm>
            <a:off x="0" y="685800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A picture containing person, spectacles&#10;&#10;Description automatically generated">
            <a:extLst>
              <a:ext uri="{FF2B5EF4-FFF2-40B4-BE49-F238E27FC236}">
                <a16:creationId xmlns:a16="http://schemas.microsoft.com/office/drawing/2014/main" id="{660F5089-F9F2-3C46-9C13-FE137A1FDF2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6858003"/>
            <a:ext cx="12191998" cy="6858001"/>
          </a:xfrm>
          <a:prstGeom prst="rect">
            <a:avLst/>
          </a:prstGeom>
        </p:spPr>
      </p:pic>
      <p:sp>
        <p:nvSpPr>
          <p:cNvPr id="31" name="TextBox 30">
            <a:hlinkClick r:id="rId6" action="ppaction://hlinksldjump"/>
            <a:extLst>
              <a:ext uri="{FF2B5EF4-FFF2-40B4-BE49-F238E27FC236}">
                <a16:creationId xmlns:a16="http://schemas.microsoft.com/office/drawing/2014/main" id="{BA4B4839-05ED-944B-B764-74A1A18C1FBD}"/>
              </a:ext>
            </a:extLst>
          </p:cNvPr>
          <p:cNvSpPr txBox="1"/>
          <p:nvPr/>
        </p:nvSpPr>
        <p:spPr>
          <a:xfrm>
            <a:off x="907860" y="2388863"/>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AMANDA’S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32" name="TextBox 31">
            <a:hlinkClick r:id="rId7" action="ppaction://hlinksldjump"/>
            <a:extLst>
              <a:ext uri="{FF2B5EF4-FFF2-40B4-BE49-F238E27FC236}">
                <a16:creationId xmlns:a16="http://schemas.microsoft.com/office/drawing/2014/main" id="{75E3552B-31DA-E944-8A9F-869394B7B9AB}"/>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3844400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person, spectacles&#10;&#10;Description automatically generated">
            <a:extLst>
              <a:ext uri="{FF2B5EF4-FFF2-40B4-BE49-F238E27FC236}">
                <a16:creationId xmlns:a16="http://schemas.microsoft.com/office/drawing/2014/main" id="{77BC4299-10B9-454F-8AAD-4ACCF22C86A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3"/>
            <a:ext cx="12191998" cy="6858001"/>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D660898-09CD-4743-87C7-19F299F042A3}"/>
              </a:ext>
            </a:extLst>
          </p:cNvPr>
          <p:cNvSpPr txBox="1"/>
          <p:nvPr/>
        </p:nvSpPr>
        <p:spPr>
          <a:xfrm>
            <a:off x="5653144" y="4330877"/>
            <a:ext cx="6006353" cy="830997"/>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SCAR OF THE SEA, PINOT NOIR ROSE, METHODE ANCESTRALE, CALIFORNIA</a:t>
            </a:r>
          </a:p>
        </p:txBody>
      </p:sp>
      <p:sp>
        <p:nvSpPr>
          <p:cNvPr id="19" name="TextBox 18">
            <a:extLst>
              <a:ext uri="{FF2B5EF4-FFF2-40B4-BE49-F238E27FC236}">
                <a16:creationId xmlns:a16="http://schemas.microsoft.com/office/drawing/2014/main" id="{6B55694A-2265-C54B-BE90-8642D1FB9946}"/>
              </a:ext>
            </a:extLst>
          </p:cNvPr>
          <p:cNvSpPr txBox="1"/>
          <p:nvPr/>
        </p:nvSpPr>
        <p:spPr>
          <a:xfrm>
            <a:off x="5410068" y="5187232"/>
            <a:ext cx="6492504" cy="1200329"/>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PALE PINK IN THE GLASS, THIS PET-NAT POPS WITH LOVELY AROMAS OF STRAWBERRY, COTTON CANDY, LIGHT CHALK AND CITRUS SPRAY. THERE’S A DELICATE, SATISFYING MOUSSE ON THE SIP, WHERE BUBBLEGUM FLAVOURS ARE CUT BY EUREKA LEMON PITH, PROVING FRESH AND INVIGORATING.</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21" name="TextBox 20">
            <a:extLst>
              <a:ext uri="{FF2B5EF4-FFF2-40B4-BE49-F238E27FC236}">
                <a16:creationId xmlns:a16="http://schemas.microsoft.com/office/drawing/2014/main" id="{2763C592-3623-9A4F-AF94-D568342E26E1}"/>
              </a:ext>
            </a:extLst>
          </p:cNvPr>
          <p:cNvSpPr txBox="1"/>
          <p:nvPr/>
        </p:nvSpPr>
        <p:spPr>
          <a:xfrm>
            <a:off x="7683694" y="880120"/>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$84</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$504</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$1008</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22" name="Straight Connector 21">
            <a:extLst>
              <a:ext uri="{FF2B5EF4-FFF2-40B4-BE49-F238E27FC236}">
                <a16:creationId xmlns:a16="http://schemas.microsoft.com/office/drawing/2014/main" id="{CD5305D5-A5DE-2547-930F-19F020F3D35E}"/>
              </a:ext>
            </a:extLst>
          </p:cNvPr>
          <p:cNvCxnSpPr>
            <a:cxnSpLocks/>
          </p:cNvCxnSpPr>
          <p:nvPr/>
        </p:nvCxnSpPr>
        <p:spPr>
          <a:xfrm>
            <a:off x="10013785" y="1572102"/>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BD4549-E92B-B74A-A33C-A4593BAD1F8E}"/>
              </a:ext>
            </a:extLst>
          </p:cNvPr>
          <p:cNvCxnSpPr>
            <a:cxnSpLocks/>
          </p:cNvCxnSpPr>
          <p:nvPr/>
        </p:nvCxnSpPr>
        <p:spPr>
          <a:xfrm>
            <a:off x="10013785" y="2278684"/>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6866" name="Picture 2" descr="Scar of the Sea Pinot Noir Rose Methode Ancestrale Topotero 2020 (750ML) -  grandvinwinemerchants.com">
            <a:extLst>
              <a:ext uri="{FF2B5EF4-FFF2-40B4-BE49-F238E27FC236}">
                <a16:creationId xmlns:a16="http://schemas.microsoft.com/office/drawing/2014/main" id="{4B2AD838-B5CD-5745-9F2E-DC34D15BF1F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67" b="94667" l="9689" r="88927">
                        <a14:foregroundMark x1="55709" y1="8000" x2="55709" y2="8000"/>
                        <a14:foregroundMark x1="51211" y1="4833" x2="51211" y2="4833"/>
                        <a14:foregroundMark x1="69896" y1="67667" x2="69896" y2="67667"/>
                        <a14:foregroundMark x1="71626" y1="63667" x2="71626" y2="63667"/>
                        <a14:foregroundMark x1="75087" y1="62167" x2="75087" y2="62167"/>
                        <a14:foregroundMark x1="71972" y1="74667" x2="71972" y2="74667"/>
                        <a14:foregroundMark x1="73010" y1="71167" x2="73010" y2="71167"/>
                        <a14:foregroundMark x1="74394" y1="74333" x2="74394" y2="74333"/>
                        <a14:foregroundMark x1="75779" y1="64333" x2="75779" y2="64333"/>
                        <a14:foregroundMark x1="75779" y1="62000" x2="75779" y2="62000"/>
                        <a14:foregroundMark x1="74394" y1="77500" x2="74394" y2="77500"/>
                        <a14:foregroundMark x1="29412" y1="82333" x2="29412" y2="82333"/>
                        <a14:foregroundMark x1="28720" y1="80667" x2="28720" y2="80667"/>
                        <a14:foregroundMark x1="28374" y1="84167" x2="28374" y2="84167"/>
                        <a14:foregroundMark x1="28028" y1="87000" x2="28028" y2="87000"/>
                        <a14:foregroundMark x1="27336" y1="84667" x2="27336" y2="84667"/>
                        <a14:foregroundMark x1="35986" y1="88500" x2="35986" y2="88500"/>
                        <a14:foregroundMark x1="33564" y1="92500" x2="33564" y2="92500"/>
                        <a14:foregroundMark x1="33564" y1="92500" x2="33564" y2="92500"/>
                        <a14:foregroundMark x1="29066" y1="92000" x2="29066" y2="92000"/>
                        <a14:foregroundMark x1="33910" y1="94667" x2="33910" y2="94667"/>
                        <a14:foregroundMark x1="70588" y1="88333" x2="70588" y2="88333"/>
                        <a14:foregroundMark x1="73702" y1="88833" x2="73702" y2="88833"/>
                        <a14:foregroundMark x1="74048" y1="87000" x2="74048" y2="87000"/>
                        <a14:foregroundMark x1="74394" y1="86000" x2="74394" y2="86000"/>
                        <a14:foregroundMark x1="75433" y1="85500" x2="75433" y2="85500"/>
                        <a14:foregroundMark x1="75433" y1="84000" x2="75433" y2="84000"/>
                        <a14:foregroundMark x1="75779" y1="87500" x2="75779" y2="87500"/>
                        <a14:foregroundMark x1="33910" y1="67333" x2="33910" y2="67333"/>
                        <a14:foregroundMark x1="76471" y1="67333" x2="76471" y2="67333"/>
                        <a14:foregroundMark x1="76471" y1="70167" x2="76471" y2="70167"/>
                        <a14:foregroundMark x1="76471" y1="71667" x2="76471" y2="71667"/>
                        <a14:foregroundMark x1="75779" y1="87333" x2="75779" y2="87333"/>
                        <a14:foregroundMark x1="76125" y1="87333" x2="76125" y2="87333"/>
                        <a14:foregroundMark x1="27336" y1="89333" x2="27336" y2="89333"/>
                        <a14:backgroundMark x1="25952" y1="85167" x2="25952" y2="85167"/>
                        <a14:backgroundMark x1="26644" y1="85000" x2="26644" y2="85000"/>
                        <a14:backgroundMark x1="26644" y1="84833" x2="26644" y2="84833"/>
                      </a14:backgroundRemoval>
                    </a14:imgEffect>
                  </a14:imgLayer>
                </a14:imgProps>
              </a:ext>
              <a:ext uri="{28A0092B-C50C-407E-A947-70E740481C1C}">
                <a14:useLocalDpi xmlns:a14="http://schemas.microsoft.com/office/drawing/2010/main"/>
              </a:ext>
            </a:extLst>
          </a:blip>
          <a:srcRect/>
          <a:stretch>
            <a:fillRect/>
          </a:stretch>
        </p:blipFill>
        <p:spPr bwMode="auto">
          <a:xfrm>
            <a:off x="7810994" y="772293"/>
            <a:ext cx="1690648" cy="35096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A picture containing person, spectacles&#10;&#10;Description automatically generated">
            <a:extLst>
              <a:ext uri="{FF2B5EF4-FFF2-40B4-BE49-F238E27FC236}">
                <a16:creationId xmlns:a16="http://schemas.microsoft.com/office/drawing/2014/main" id="{BBD6E82C-B380-8C4C-A696-E76B93BFE27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6857999"/>
            <a:ext cx="12191998" cy="6858001"/>
          </a:xfrm>
          <a:prstGeom prst="rect">
            <a:avLst/>
          </a:prstGeom>
        </p:spPr>
      </p:pic>
      <p:sp>
        <p:nvSpPr>
          <p:cNvPr id="28" name="Rectangle 27">
            <a:extLst>
              <a:ext uri="{FF2B5EF4-FFF2-40B4-BE49-F238E27FC236}">
                <a16:creationId xmlns:a16="http://schemas.microsoft.com/office/drawing/2014/main" id="{C3C9EBB4-D7B6-EC4A-B643-8B539B082E31}"/>
              </a:ext>
            </a:extLst>
          </p:cNvPr>
          <p:cNvSpPr/>
          <p:nvPr/>
        </p:nvSpPr>
        <p:spPr>
          <a:xfrm>
            <a:off x="0" y="685800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26D458F-5BC9-D54B-8749-BCC43B622A42}"/>
              </a:ext>
            </a:extLst>
          </p:cNvPr>
          <p:cNvSpPr txBox="1"/>
          <p:nvPr/>
        </p:nvSpPr>
        <p:spPr>
          <a:xfrm>
            <a:off x="907863" y="3096749"/>
            <a:ext cx="2603621"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SPARKLING</a:t>
            </a:r>
            <a:endParaRPr lang="en-US" sz="3600" spc="600" dirty="0">
              <a:solidFill>
                <a:schemeClr val="bg1"/>
              </a:solidFill>
              <a:latin typeface="Bodoni 72 Book" pitchFamily="2" charset="0"/>
              <a:cs typeface="Didot" panose="02000503000000020003" pitchFamily="2" charset="-79"/>
            </a:endParaRPr>
          </a:p>
        </p:txBody>
      </p:sp>
      <p:cxnSp>
        <p:nvCxnSpPr>
          <p:cNvPr id="24" name="Straight Connector 23">
            <a:extLst>
              <a:ext uri="{FF2B5EF4-FFF2-40B4-BE49-F238E27FC236}">
                <a16:creationId xmlns:a16="http://schemas.microsoft.com/office/drawing/2014/main" id="{47A25D07-6A86-8540-94DF-EE8763F5A6E8}"/>
              </a:ext>
            </a:extLst>
          </p:cNvPr>
          <p:cNvCxnSpPr>
            <a:cxnSpLocks/>
          </p:cNvCxnSpPr>
          <p:nvPr/>
        </p:nvCxnSpPr>
        <p:spPr>
          <a:xfrm>
            <a:off x="907864" y="356073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hlinkClick r:id="rId5" action="ppaction://hlinksldjump"/>
            <a:extLst>
              <a:ext uri="{FF2B5EF4-FFF2-40B4-BE49-F238E27FC236}">
                <a16:creationId xmlns:a16="http://schemas.microsoft.com/office/drawing/2014/main" id="{11EFA762-F77A-DB41-8A80-BF29659CC864}"/>
              </a:ext>
            </a:extLst>
          </p:cNvPr>
          <p:cNvSpPr txBox="1"/>
          <p:nvPr/>
        </p:nvSpPr>
        <p:spPr>
          <a:xfrm>
            <a:off x="907863" y="3627556"/>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SCAR OF THE SEA</a:t>
            </a:r>
          </a:p>
        </p:txBody>
      </p:sp>
      <p:sp>
        <p:nvSpPr>
          <p:cNvPr id="26" name="TextBox 25">
            <a:extLst>
              <a:ext uri="{FF2B5EF4-FFF2-40B4-BE49-F238E27FC236}">
                <a16:creationId xmlns:a16="http://schemas.microsoft.com/office/drawing/2014/main" id="{1D4E4D83-6726-6241-AC02-4973ADB945AA}"/>
              </a:ext>
            </a:extLst>
          </p:cNvPr>
          <p:cNvSpPr txBox="1"/>
          <p:nvPr/>
        </p:nvSpPr>
        <p:spPr>
          <a:xfrm>
            <a:off x="907860" y="3857198"/>
            <a:ext cx="3018681"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CALIFORNIA</a:t>
            </a:r>
          </a:p>
        </p:txBody>
      </p:sp>
      <p:pic>
        <p:nvPicPr>
          <p:cNvPr id="30" name="Graphic 29" descr="Caret Left with solid fill">
            <a:hlinkClick r:id="rId5" action="ppaction://hlinksldjump"/>
            <a:extLst>
              <a:ext uri="{FF2B5EF4-FFF2-40B4-BE49-F238E27FC236}">
                <a16:creationId xmlns:a16="http://schemas.microsoft.com/office/drawing/2014/main" id="{F5095C77-4347-1845-8708-1BDA58FFA81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3863475" y="3683994"/>
            <a:ext cx="341785" cy="341785"/>
          </a:xfrm>
          <a:prstGeom prst="rect">
            <a:avLst/>
          </a:prstGeom>
        </p:spPr>
      </p:pic>
      <p:sp>
        <p:nvSpPr>
          <p:cNvPr id="36" name="TextBox 35">
            <a:hlinkClick r:id="rId8" action="ppaction://hlinksldjump"/>
            <a:extLst>
              <a:ext uri="{FF2B5EF4-FFF2-40B4-BE49-F238E27FC236}">
                <a16:creationId xmlns:a16="http://schemas.microsoft.com/office/drawing/2014/main" id="{1974648F-842D-0347-A96B-6FDFB05B4005}"/>
              </a:ext>
            </a:extLst>
          </p:cNvPr>
          <p:cNvSpPr txBox="1"/>
          <p:nvPr/>
        </p:nvSpPr>
        <p:spPr>
          <a:xfrm>
            <a:off x="907860" y="2388863"/>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AMANDA’S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38" name="TextBox 37">
            <a:hlinkClick r:id="rId9" action="ppaction://hlinksldjump"/>
            <a:extLst>
              <a:ext uri="{FF2B5EF4-FFF2-40B4-BE49-F238E27FC236}">
                <a16:creationId xmlns:a16="http://schemas.microsoft.com/office/drawing/2014/main" id="{9C1A0FD1-CE74-A341-B97F-8EB9CE74B61F}"/>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1459022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vessel, barrel, outdoor, basement&#10;&#10;Description automatically generated">
            <a:extLst>
              <a:ext uri="{FF2B5EF4-FFF2-40B4-BE49-F238E27FC236}">
                <a16:creationId xmlns:a16="http://schemas.microsoft.com/office/drawing/2014/main" id="{A2CF8352-9BE4-404F-889C-4D20DBDF6AE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6" name="TextBox 5">
            <a:hlinkClick r:id="rId3" action="ppaction://hlinksldjump"/>
            <a:extLst>
              <a:ext uri="{FF2B5EF4-FFF2-40B4-BE49-F238E27FC236}">
                <a16:creationId xmlns:a16="http://schemas.microsoft.com/office/drawing/2014/main" id="{6CCCA6D4-ABBA-4F4E-9BA0-1C6575C6F5B2}"/>
              </a:ext>
            </a:extLst>
          </p:cNvPr>
          <p:cNvSpPr txBox="1"/>
          <p:nvPr/>
        </p:nvSpPr>
        <p:spPr>
          <a:xfrm>
            <a:off x="2" y="2169963"/>
            <a:ext cx="12191999" cy="1107996"/>
          </a:xfrm>
          <a:prstGeom prst="rect">
            <a:avLst/>
          </a:prstGeom>
          <a:noFill/>
        </p:spPr>
        <p:txBody>
          <a:bodyPr wrap="square" rtlCol="0">
            <a:spAutoFit/>
          </a:bodyPr>
          <a:lstStyle/>
          <a:p>
            <a:pPr algn="ctr"/>
            <a:r>
              <a:rPr lang="en-US" sz="6600" spc="600" dirty="0">
                <a:solidFill>
                  <a:schemeClr val="bg1"/>
                </a:solidFill>
                <a:latin typeface="Avenir Book" panose="02000503020000020003" pitchFamily="2" charset="0"/>
                <a:ea typeface="Heiti SC Medium" pitchFamily="2" charset="-128"/>
                <a:cs typeface="Aharoni" panose="02010803020104030203" pitchFamily="2" charset="-79"/>
              </a:rPr>
              <a:t>JESSE’S PICKS</a:t>
            </a:r>
          </a:p>
        </p:txBody>
      </p:sp>
      <p:sp>
        <p:nvSpPr>
          <p:cNvPr id="7" name="TextBox 6">
            <a:hlinkClick r:id="rId3" action="ppaction://hlinksldjump"/>
            <a:extLst>
              <a:ext uri="{FF2B5EF4-FFF2-40B4-BE49-F238E27FC236}">
                <a16:creationId xmlns:a16="http://schemas.microsoft.com/office/drawing/2014/main" id="{35CE0F78-BC3F-6E46-8BA9-062E9E1222AB}"/>
              </a:ext>
            </a:extLst>
          </p:cNvPr>
          <p:cNvSpPr txBox="1"/>
          <p:nvPr/>
        </p:nvSpPr>
        <p:spPr>
          <a:xfrm>
            <a:off x="0" y="3580042"/>
            <a:ext cx="12191999" cy="1323439"/>
          </a:xfrm>
          <a:prstGeom prst="rect">
            <a:avLst/>
          </a:prstGeom>
          <a:noFill/>
        </p:spPr>
        <p:txBody>
          <a:bodyPr wrap="square" rtlCol="0">
            <a:spAutoFit/>
          </a:bodyPr>
          <a:lstStyle/>
          <a:p>
            <a:pPr algn="ctr"/>
            <a:r>
              <a:rPr lang="en-US" sz="8000" spc="600" dirty="0">
                <a:solidFill>
                  <a:schemeClr val="bg1"/>
                </a:solidFill>
                <a:latin typeface="Bodoni 72 Book" pitchFamily="2" charset="0"/>
                <a:cs typeface="Didot" panose="02000503000000020003" pitchFamily="2" charset="-79"/>
              </a:rPr>
              <a:t>REDS</a:t>
            </a:r>
          </a:p>
        </p:txBody>
      </p:sp>
      <p:cxnSp>
        <p:nvCxnSpPr>
          <p:cNvPr id="9" name="Straight Connector 8">
            <a:extLst>
              <a:ext uri="{FF2B5EF4-FFF2-40B4-BE49-F238E27FC236}">
                <a16:creationId xmlns:a16="http://schemas.microsoft.com/office/drawing/2014/main" id="{8753C87D-16F4-2D40-9808-4B8B1C9CC958}"/>
              </a:ext>
            </a:extLst>
          </p:cNvPr>
          <p:cNvCxnSpPr/>
          <p:nvPr/>
        </p:nvCxnSpPr>
        <p:spPr>
          <a:xfrm>
            <a:off x="1387811" y="3429000"/>
            <a:ext cx="94163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hlinkClick r:id="rId4" action="ppaction://hlinksldjump"/>
            <a:extLst>
              <a:ext uri="{FF2B5EF4-FFF2-40B4-BE49-F238E27FC236}">
                <a16:creationId xmlns:a16="http://schemas.microsoft.com/office/drawing/2014/main" id="{5C0F90CE-E072-5E48-911C-300273D490C7}"/>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3740126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vessel, barrel, outdoor, basement&#10;&#10;Description automatically generated">
            <a:extLst>
              <a:ext uri="{FF2B5EF4-FFF2-40B4-BE49-F238E27FC236}">
                <a16:creationId xmlns:a16="http://schemas.microsoft.com/office/drawing/2014/main" id="{FAEEF3D7-935C-AE43-99FA-B1A8107EC06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extBox 4">
            <a:hlinkClick r:id="rId3" action="ppaction://hlinksldjump"/>
            <a:extLst>
              <a:ext uri="{FF2B5EF4-FFF2-40B4-BE49-F238E27FC236}">
                <a16:creationId xmlns:a16="http://schemas.microsoft.com/office/drawing/2014/main" id="{84AD67CB-C91F-EB4E-A595-775DC152CA6A}"/>
              </a:ext>
            </a:extLst>
          </p:cNvPr>
          <p:cNvSpPr txBox="1"/>
          <p:nvPr/>
        </p:nvSpPr>
        <p:spPr>
          <a:xfrm>
            <a:off x="913113" y="1834227"/>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JESSE’S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6" name="TextBox 5">
            <a:extLst>
              <a:ext uri="{FF2B5EF4-FFF2-40B4-BE49-F238E27FC236}">
                <a16:creationId xmlns:a16="http://schemas.microsoft.com/office/drawing/2014/main" id="{13C7280A-C38A-584E-AD8A-76999DBB819A}"/>
              </a:ext>
            </a:extLst>
          </p:cNvPr>
          <p:cNvSpPr txBox="1"/>
          <p:nvPr/>
        </p:nvSpPr>
        <p:spPr>
          <a:xfrm>
            <a:off x="907864" y="2542113"/>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7" name="Straight Connector 6">
            <a:extLst>
              <a:ext uri="{FF2B5EF4-FFF2-40B4-BE49-F238E27FC236}">
                <a16:creationId xmlns:a16="http://schemas.microsoft.com/office/drawing/2014/main" id="{08FF89B0-31F9-A441-9523-6CA9C478F82A}"/>
              </a:ext>
            </a:extLst>
          </p:cNvPr>
          <p:cNvCxnSpPr>
            <a:cxnSpLocks/>
          </p:cNvCxnSpPr>
          <p:nvPr/>
        </p:nvCxnSpPr>
        <p:spPr>
          <a:xfrm>
            <a:off x="907864" y="300609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hlinkClick r:id="rId4" action="ppaction://hlinksldjump"/>
            <a:extLst>
              <a:ext uri="{FF2B5EF4-FFF2-40B4-BE49-F238E27FC236}">
                <a16:creationId xmlns:a16="http://schemas.microsoft.com/office/drawing/2014/main" id="{F1539ACA-83C1-5144-973B-D38A705605B2}"/>
              </a:ext>
            </a:extLst>
          </p:cNvPr>
          <p:cNvSpPr txBox="1"/>
          <p:nvPr/>
        </p:nvSpPr>
        <p:spPr>
          <a:xfrm>
            <a:off x="907863" y="3072920"/>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HERAS CORDON</a:t>
            </a:r>
          </a:p>
        </p:txBody>
      </p:sp>
      <p:cxnSp>
        <p:nvCxnSpPr>
          <p:cNvPr id="9" name="Straight Connector 8">
            <a:extLst>
              <a:ext uri="{FF2B5EF4-FFF2-40B4-BE49-F238E27FC236}">
                <a16:creationId xmlns:a16="http://schemas.microsoft.com/office/drawing/2014/main" id="{0EBDE35A-620A-1B48-9DD6-99EDF2F0AEAB}"/>
              </a:ext>
            </a:extLst>
          </p:cNvPr>
          <p:cNvCxnSpPr>
            <a:cxnSpLocks/>
          </p:cNvCxnSpPr>
          <p:nvPr/>
        </p:nvCxnSpPr>
        <p:spPr>
          <a:xfrm>
            <a:off x="907861" y="362114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hlinkClick r:id="rId5" action="ppaction://hlinksldjump"/>
            <a:extLst>
              <a:ext uri="{FF2B5EF4-FFF2-40B4-BE49-F238E27FC236}">
                <a16:creationId xmlns:a16="http://schemas.microsoft.com/office/drawing/2014/main" id="{2808187C-0B2B-854C-B1C6-3535B3A431D2}"/>
              </a:ext>
            </a:extLst>
          </p:cNvPr>
          <p:cNvSpPr txBox="1"/>
          <p:nvPr/>
        </p:nvSpPr>
        <p:spPr>
          <a:xfrm>
            <a:off x="907861" y="371729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FRANCOIS BUFFET</a:t>
            </a:r>
          </a:p>
        </p:txBody>
      </p:sp>
      <p:cxnSp>
        <p:nvCxnSpPr>
          <p:cNvPr id="11" name="Straight Connector 10">
            <a:extLst>
              <a:ext uri="{FF2B5EF4-FFF2-40B4-BE49-F238E27FC236}">
                <a16:creationId xmlns:a16="http://schemas.microsoft.com/office/drawing/2014/main" id="{26469667-F03F-DE40-A1B0-98F738324B3C}"/>
              </a:ext>
            </a:extLst>
          </p:cNvPr>
          <p:cNvCxnSpPr>
            <a:cxnSpLocks/>
          </p:cNvCxnSpPr>
          <p:nvPr/>
        </p:nvCxnSpPr>
        <p:spPr>
          <a:xfrm>
            <a:off x="907860" y="4271353"/>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hlinkClick r:id="rId6" action="ppaction://hlinksldjump"/>
            <a:extLst>
              <a:ext uri="{FF2B5EF4-FFF2-40B4-BE49-F238E27FC236}">
                <a16:creationId xmlns:a16="http://schemas.microsoft.com/office/drawing/2014/main" id="{DDA6BE76-6780-E44F-905D-CA58CD383A77}"/>
              </a:ext>
            </a:extLst>
          </p:cNvPr>
          <p:cNvSpPr txBox="1"/>
          <p:nvPr/>
        </p:nvSpPr>
        <p:spPr>
          <a:xfrm>
            <a:off x="907860" y="4362953"/>
            <a:ext cx="3304896" cy="292388"/>
          </a:xfrm>
          <a:prstGeom prst="rect">
            <a:avLst/>
          </a:prstGeom>
          <a:noFill/>
        </p:spPr>
        <p:txBody>
          <a:bodyPr wrap="square" rtlCol="0">
            <a:spAutoFit/>
          </a:bodyPr>
          <a:lstStyle/>
          <a:p>
            <a:r>
              <a:rPr lang="en-US" sz="1300" spc="600" dirty="0">
                <a:solidFill>
                  <a:schemeClr val="bg1"/>
                </a:solidFill>
                <a:latin typeface="Avenir Book" panose="02000503020000020003" pitchFamily="2" charset="0"/>
                <a:ea typeface="Heiti SC Medium" pitchFamily="2" charset="-128"/>
                <a:cs typeface="Aharoni" panose="02010803020104030203" pitchFamily="2" charset="-79"/>
              </a:rPr>
              <a:t>CHATEAU MONTROSE</a:t>
            </a:r>
          </a:p>
        </p:txBody>
      </p:sp>
      <p:sp>
        <p:nvSpPr>
          <p:cNvPr id="15" name="TextBox 14">
            <a:extLst>
              <a:ext uri="{FF2B5EF4-FFF2-40B4-BE49-F238E27FC236}">
                <a16:creationId xmlns:a16="http://schemas.microsoft.com/office/drawing/2014/main" id="{13F228DB-A011-8D4F-A2FE-69802C11297B}"/>
              </a:ext>
            </a:extLst>
          </p:cNvPr>
          <p:cNvSpPr txBox="1"/>
          <p:nvPr/>
        </p:nvSpPr>
        <p:spPr>
          <a:xfrm>
            <a:off x="907860" y="3302562"/>
            <a:ext cx="3649390"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RIOJA, SPAIN</a:t>
            </a:r>
          </a:p>
        </p:txBody>
      </p:sp>
      <p:sp>
        <p:nvSpPr>
          <p:cNvPr id="16" name="TextBox 15">
            <a:extLst>
              <a:ext uri="{FF2B5EF4-FFF2-40B4-BE49-F238E27FC236}">
                <a16:creationId xmlns:a16="http://schemas.microsoft.com/office/drawing/2014/main" id="{96A32CC0-6450-6741-8FFD-0248701D5AA8}"/>
              </a:ext>
            </a:extLst>
          </p:cNvPr>
          <p:cNvSpPr txBox="1"/>
          <p:nvPr/>
        </p:nvSpPr>
        <p:spPr>
          <a:xfrm>
            <a:off x="907860" y="395675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BURGUNDY, FRANCE</a:t>
            </a:r>
          </a:p>
        </p:txBody>
      </p:sp>
      <p:sp>
        <p:nvSpPr>
          <p:cNvPr id="17" name="TextBox 16">
            <a:extLst>
              <a:ext uri="{FF2B5EF4-FFF2-40B4-BE49-F238E27FC236}">
                <a16:creationId xmlns:a16="http://schemas.microsoft.com/office/drawing/2014/main" id="{E6BADF19-64DD-E547-82E4-97F3647821E7}"/>
              </a:ext>
            </a:extLst>
          </p:cNvPr>
          <p:cNvSpPr txBox="1"/>
          <p:nvPr/>
        </p:nvSpPr>
        <p:spPr>
          <a:xfrm>
            <a:off x="907860" y="4602449"/>
            <a:ext cx="3126506"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BORDEAUX, FRANCE</a:t>
            </a:r>
          </a:p>
        </p:txBody>
      </p:sp>
      <p:pic>
        <p:nvPicPr>
          <p:cNvPr id="20" name="Graphic 19" descr="Caret Left with solid fill">
            <a:hlinkClick r:id="rId4" action="ppaction://hlinksldjump"/>
            <a:extLst>
              <a:ext uri="{FF2B5EF4-FFF2-40B4-BE49-F238E27FC236}">
                <a16:creationId xmlns:a16="http://schemas.microsoft.com/office/drawing/2014/main" id="{B8B298C6-7F4E-2C46-A151-90FEBD2A652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3129358"/>
            <a:ext cx="341785" cy="341785"/>
          </a:xfrm>
          <a:prstGeom prst="rect">
            <a:avLst/>
          </a:prstGeom>
        </p:spPr>
      </p:pic>
      <p:pic>
        <p:nvPicPr>
          <p:cNvPr id="21" name="Graphic 20" descr="Caret Left with solid fill">
            <a:hlinkClick r:id="rId5" action="ppaction://hlinksldjump"/>
            <a:extLst>
              <a:ext uri="{FF2B5EF4-FFF2-40B4-BE49-F238E27FC236}">
                <a16:creationId xmlns:a16="http://schemas.microsoft.com/office/drawing/2014/main" id="{236405E2-1EFA-B64C-87E7-B58BEDA929C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3787830"/>
            <a:ext cx="341785" cy="341785"/>
          </a:xfrm>
          <a:prstGeom prst="rect">
            <a:avLst/>
          </a:prstGeom>
        </p:spPr>
      </p:pic>
      <p:pic>
        <p:nvPicPr>
          <p:cNvPr id="22" name="Graphic 21" descr="Caret Left with solid fill">
            <a:hlinkClick r:id="rId6" action="ppaction://hlinksldjump"/>
            <a:extLst>
              <a:ext uri="{FF2B5EF4-FFF2-40B4-BE49-F238E27FC236}">
                <a16:creationId xmlns:a16="http://schemas.microsoft.com/office/drawing/2014/main" id="{83765942-771B-A14D-9F1A-1C0C1A9EC1A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4427144"/>
            <a:ext cx="341785" cy="341785"/>
          </a:xfrm>
          <a:prstGeom prst="rect">
            <a:avLst/>
          </a:prstGeom>
        </p:spPr>
      </p:pic>
      <p:pic>
        <p:nvPicPr>
          <p:cNvPr id="23" name="Picture 22" descr="A picture containing vessel, barrel, outdoor, basement&#10;&#10;Description automatically generated">
            <a:extLst>
              <a:ext uri="{FF2B5EF4-FFF2-40B4-BE49-F238E27FC236}">
                <a16:creationId xmlns:a16="http://schemas.microsoft.com/office/drawing/2014/main" id="{BFC0B156-98BB-4D48-BF63-545CC8DF8D4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1345"/>
            <a:ext cx="12191998" cy="6858000"/>
          </a:xfrm>
          <a:prstGeom prst="rect">
            <a:avLst/>
          </a:prstGeom>
        </p:spPr>
      </p:pic>
      <p:sp>
        <p:nvSpPr>
          <p:cNvPr id="25" name="Rectangle 24">
            <a:extLst>
              <a:ext uri="{FF2B5EF4-FFF2-40B4-BE49-F238E27FC236}">
                <a16:creationId xmlns:a16="http://schemas.microsoft.com/office/drawing/2014/main" id="{9010ABE0-0FB7-CD42-A6D1-5B7BEFC903E5}"/>
              </a:ext>
            </a:extLst>
          </p:cNvPr>
          <p:cNvSpPr/>
          <p:nvPr/>
        </p:nvSpPr>
        <p:spPr>
          <a:xfrm>
            <a:off x="0" y="6851345"/>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6" name="Picture 25" descr="A picture containing vessel, barrel, outdoor, basement&#10;&#10;Description automatically generated">
            <a:extLst>
              <a:ext uri="{FF2B5EF4-FFF2-40B4-BE49-F238E27FC236}">
                <a16:creationId xmlns:a16="http://schemas.microsoft.com/office/drawing/2014/main" id="{81A1F205-1E72-664A-94F8-C2B012117DC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 y="-6848315"/>
            <a:ext cx="12191998" cy="6848315"/>
          </a:xfrm>
          <a:prstGeom prst="rect">
            <a:avLst/>
          </a:prstGeom>
        </p:spPr>
      </p:pic>
      <p:sp>
        <p:nvSpPr>
          <p:cNvPr id="29" name="TextBox 28">
            <a:hlinkClick r:id="rId9" action="ppaction://hlinksldjump"/>
            <a:extLst>
              <a:ext uri="{FF2B5EF4-FFF2-40B4-BE49-F238E27FC236}">
                <a16:creationId xmlns:a16="http://schemas.microsoft.com/office/drawing/2014/main" id="{EC01F966-6416-C648-BC56-BBE9921D665B}"/>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3986288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n object&#10;&#10;Description automatically generated with low confidence">
            <a:extLst>
              <a:ext uri="{FF2B5EF4-FFF2-40B4-BE49-F238E27FC236}">
                <a16:creationId xmlns:a16="http://schemas.microsoft.com/office/drawing/2014/main" id="{7DC48600-1008-CA46-BBEB-7B80B4A65A5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925902"/>
          </a:xfrm>
          <a:prstGeom prst="rect">
            <a:avLst/>
          </a:prstGeom>
        </p:spPr>
      </p:pic>
      <p:pic>
        <p:nvPicPr>
          <p:cNvPr id="12" name="Picture 11" descr="Logo&#10;&#10;Description automatically generated">
            <a:extLst>
              <a:ext uri="{FF2B5EF4-FFF2-40B4-BE49-F238E27FC236}">
                <a16:creationId xmlns:a16="http://schemas.microsoft.com/office/drawing/2014/main" id="{348FBEF9-D3F5-B04A-A4C0-3860AA882C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16074" y="290042"/>
            <a:ext cx="647700" cy="821028"/>
          </a:xfrm>
          <a:prstGeom prst="rect">
            <a:avLst/>
          </a:prstGeom>
        </p:spPr>
      </p:pic>
      <p:pic>
        <p:nvPicPr>
          <p:cNvPr id="22" name="Graphic 21" descr="Caret Left with solid fill">
            <a:hlinkClick r:id="" action="ppaction://hlinkshowjump?jump=nextslide"/>
            <a:extLst>
              <a:ext uri="{FF2B5EF4-FFF2-40B4-BE49-F238E27FC236}">
                <a16:creationId xmlns:a16="http://schemas.microsoft.com/office/drawing/2014/main" id="{BE6E1860-ACCE-6947-AB9D-480D2B8A1DD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11017938" y="4095800"/>
            <a:ext cx="438443" cy="438443"/>
          </a:xfrm>
          <a:prstGeom prst="rect">
            <a:avLst/>
          </a:prstGeom>
        </p:spPr>
      </p:pic>
      <p:pic>
        <p:nvPicPr>
          <p:cNvPr id="23" name="Graphic 22" descr="Caret Left with solid fill">
            <a:hlinkClick r:id="" action="ppaction://hlinkshowjump?jump=previousslide"/>
            <a:extLst>
              <a:ext uri="{FF2B5EF4-FFF2-40B4-BE49-F238E27FC236}">
                <a16:creationId xmlns:a16="http://schemas.microsoft.com/office/drawing/2014/main" id="{6213E24F-E8F0-7847-9761-2D354160016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5619" y="4095800"/>
            <a:ext cx="438443" cy="438443"/>
          </a:xfrm>
          <a:prstGeom prst="rect">
            <a:avLst/>
          </a:prstGeom>
        </p:spPr>
      </p:pic>
      <p:sp>
        <p:nvSpPr>
          <p:cNvPr id="16" name="!!start">
            <a:hlinkClick r:id="" action="ppaction://hlinkshowjump?jump=firstslide"/>
            <a:extLst>
              <a:ext uri="{FF2B5EF4-FFF2-40B4-BE49-F238E27FC236}">
                <a16:creationId xmlns:a16="http://schemas.microsoft.com/office/drawing/2014/main" id="{7F6497F9-A5B1-4845-BC98-0E6854D29325}"/>
              </a:ext>
            </a:extLst>
          </p:cNvPr>
          <p:cNvSpPr/>
          <p:nvPr/>
        </p:nvSpPr>
        <p:spPr>
          <a:xfrm>
            <a:off x="5930505" y="5284922"/>
            <a:ext cx="108000" cy="1080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end">
            <a:hlinkClick r:id="rId6" action="ppaction://hlinksldjump"/>
            <a:extLst>
              <a:ext uri="{FF2B5EF4-FFF2-40B4-BE49-F238E27FC236}">
                <a16:creationId xmlns:a16="http://schemas.microsoft.com/office/drawing/2014/main" id="{004A2AF0-27CC-DF47-BE24-913BE7C8C295}"/>
              </a:ext>
            </a:extLst>
          </p:cNvPr>
          <p:cNvSpPr/>
          <p:nvPr/>
        </p:nvSpPr>
        <p:spPr>
          <a:xfrm>
            <a:off x="6155138" y="5284922"/>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close up of an object&#10;&#10;Description automatically generated with low confidence">
            <a:extLst>
              <a:ext uri="{FF2B5EF4-FFF2-40B4-BE49-F238E27FC236}">
                <a16:creationId xmlns:a16="http://schemas.microsoft.com/office/drawing/2014/main" id="{8A2BF1B6-21DD-AB4E-B699-509D928C6F1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4240"/>
            <a:ext cx="12192000" cy="6925902"/>
          </a:xfrm>
          <a:prstGeom prst="rect">
            <a:avLst/>
          </a:prstGeom>
        </p:spPr>
      </p:pic>
      <p:pic>
        <p:nvPicPr>
          <p:cNvPr id="24" name="Picture 23" descr="A close up of an object&#10;&#10;Description automatically generated with low confidence">
            <a:extLst>
              <a:ext uri="{FF2B5EF4-FFF2-40B4-BE49-F238E27FC236}">
                <a16:creationId xmlns:a16="http://schemas.microsoft.com/office/drawing/2014/main" id="{0CA81FA2-A0F1-384F-A57C-AC96E531E6F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5902"/>
            <a:ext cx="12192000" cy="6925902"/>
          </a:xfrm>
          <a:prstGeom prst="rect">
            <a:avLst/>
          </a:prstGeom>
        </p:spPr>
      </p:pic>
      <p:grpSp>
        <p:nvGrpSpPr>
          <p:cNvPr id="25" name="Group 24">
            <a:extLst>
              <a:ext uri="{FF2B5EF4-FFF2-40B4-BE49-F238E27FC236}">
                <a16:creationId xmlns:a16="http://schemas.microsoft.com/office/drawing/2014/main" id="{B42DE680-14FC-4843-B8F5-B506BA4091C3}"/>
              </a:ext>
            </a:extLst>
          </p:cNvPr>
          <p:cNvGrpSpPr/>
          <p:nvPr/>
        </p:nvGrpSpPr>
        <p:grpSpPr>
          <a:xfrm>
            <a:off x="-5595795" y="3439988"/>
            <a:ext cx="23383587" cy="1712899"/>
            <a:chOff x="-6925824" y="2922101"/>
            <a:chExt cx="23383587" cy="1712899"/>
          </a:xfrm>
        </p:grpSpPr>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1E2E6E95-D7F7-8E40-9896-ED426F7BF3A5}"/>
                    </a:ext>
                  </a:extLst>
                </p:cNvPr>
                <p:cNvGraphicFramePr>
                  <a:graphicFrameLocks noChangeAspect="1"/>
                </p:cNvGraphicFramePr>
                <p:nvPr>
                  <p:extLst>
                    <p:ext uri="{D42A27DB-BD31-4B8C-83A1-F6EECF244321}">
                      <p14:modId xmlns:p14="http://schemas.microsoft.com/office/powerpoint/2010/main" val="1550883002"/>
                    </p:ext>
                  </p:extLst>
                </p:nvPr>
              </p:nvGraphicFramePr>
              <p:xfrm>
                <a:off x="-6925824" y="2922101"/>
                <a:ext cx="3048000" cy="1712899"/>
              </p:xfrm>
              <a:graphic>
                <a:graphicData uri="http://schemas.microsoft.com/office/powerpoint/2016/slidezoom">
                  <pslz:sldZm>
                    <pslz:sldZmObj sldId="257" cId="2186161475">
                      <pslz:zmPr id="{2F722752-A2CC-D741-9C4F-52E3B7439C7A}" imageType="cover" transitionDur="1000">
                        <p166:blipFill xmlns:p166="http://schemas.microsoft.com/office/powerpoint/2016/6/main">
                          <a:blip r:embed="rId7">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6" name="Slide Zoom 25">
                  <a:hlinkClick r:id="rId8" action="ppaction://hlinksldjump"/>
                  <a:extLst>
                    <a:ext uri="{FF2B5EF4-FFF2-40B4-BE49-F238E27FC236}">
                      <a16:creationId xmlns:a16="http://schemas.microsoft.com/office/drawing/2014/main" id="{1E2E6E95-D7F7-8E40-9896-ED426F7BF3A5}"/>
                    </a:ext>
                  </a:extLst>
                </p:cNvPr>
                <p:cNvPicPr>
                  <a:picLocks noGrp="1" noRot="1" noChangeAspect="1" noMove="1" noResize="1" noEditPoints="1" noAdjustHandles="1" noChangeArrowheads="1" noChangeShapeType="1"/>
                </p:cNvPicPr>
                <p:nvPr/>
              </p:nvPicPr>
              <p:blipFill>
                <a:blip r:embed="rId9"/>
                <a:stretch>
                  <a:fillRect/>
                </a:stretch>
              </p:blipFill>
              <p:spPr>
                <a:xfrm>
                  <a:off x="-5595795" y="3439988"/>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B8B2E1BD-948D-B84E-A913-F91DE66650CC}"/>
                    </a:ext>
                  </a:extLst>
                </p:cNvPr>
                <p:cNvGraphicFramePr>
                  <a:graphicFrameLocks noChangeAspect="1"/>
                </p:cNvGraphicFramePr>
                <p:nvPr>
                  <p:extLst>
                    <p:ext uri="{D42A27DB-BD31-4B8C-83A1-F6EECF244321}">
                      <p14:modId xmlns:p14="http://schemas.microsoft.com/office/powerpoint/2010/main" val="3020928108"/>
                    </p:ext>
                  </p:extLst>
                </p:nvPr>
              </p:nvGraphicFramePr>
              <p:xfrm>
                <a:off x="-3536560" y="2922101"/>
                <a:ext cx="3048000" cy="1712899"/>
              </p:xfrm>
              <a:graphic>
                <a:graphicData uri="http://schemas.microsoft.com/office/powerpoint/2016/slidezoom">
                  <pslz:sldZm>
                    <pslz:sldZmObj sldId="258" cId="1541323302">
                      <pslz:zmPr id="{9F4CDD44-D8C1-8547-AFF7-21AC9F1D066B}" imageType="cover" transitionDur="1000">
                        <p166:blipFill xmlns:p166="http://schemas.microsoft.com/office/powerpoint/2016/6/main">
                          <a:blip r:embed="rId10">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7" name="Slide Zoom 26">
                  <a:hlinkClick r:id="rId11" action="ppaction://hlinksldjump"/>
                  <a:extLst>
                    <a:ext uri="{FF2B5EF4-FFF2-40B4-BE49-F238E27FC236}">
                      <a16:creationId xmlns:a16="http://schemas.microsoft.com/office/drawing/2014/main" id="{B8B2E1BD-948D-B84E-A913-F91DE66650CC}"/>
                    </a:ext>
                  </a:extLst>
                </p:cNvPr>
                <p:cNvPicPr>
                  <a:picLocks noGrp="1" noRot="1" noChangeAspect="1" noMove="1" noResize="1" noEditPoints="1" noAdjustHandles="1" noChangeArrowheads="1" noChangeShapeType="1"/>
                </p:cNvPicPr>
                <p:nvPr/>
              </p:nvPicPr>
              <p:blipFill>
                <a:blip r:embed="rId12"/>
                <a:stretch>
                  <a:fillRect/>
                </a:stretch>
              </p:blipFill>
              <p:spPr>
                <a:xfrm>
                  <a:off x="-2206531" y="3439988"/>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CDB91F40-8F3A-AA47-BC33-387FE95B6071}"/>
                    </a:ext>
                  </a:extLst>
                </p:cNvPr>
                <p:cNvGraphicFramePr>
                  <a:graphicFrameLocks noChangeAspect="1"/>
                </p:cNvGraphicFramePr>
                <p:nvPr>
                  <p:extLst>
                    <p:ext uri="{D42A27DB-BD31-4B8C-83A1-F6EECF244321}">
                      <p14:modId xmlns:p14="http://schemas.microsoft.com/office/powerpoint/2010/main" val="918100819"/>
                    </p:ext>
                  </p:extLst>
                </p:nvPr>
              </p:nvGraphicFramePr>
              <p:xfrm>
                <a:off x="-147296" y="2922101"/>
                <a:ext cx="3048000" cy="1712899"/>
              </p:xfrm>
              <a:graphic>
                <a:graphicData uri="http://schemas.microsoft.com/office/powerpoint/2016/slidezoom">
                  <pslz:sldZm>
                    <pslz:sldZmObj sldId="259" cId="2845224378">
                      <pslz:zmPr id="{D4E91D1C-BE77-AC42-B5B5-CAA0EE72E025}" imageType="cover" transitionDur="1000">
                        <p166:blipFill xmlns:p166="http://schemas.microsoft.com/office/powerpoint/2016/6/main">
                          <a:blip r:embed="rId13">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8" name="Slide Zoom 27">
                  <a:hlinkClick r:id="rId14" action="ppaction://hlinksldjump"/>
                  <a:extLst>
                    <a:ext uri="{FF2B5EF4-FFF2-40B4-BE49-F238E27FC236}">
                      <a16:creationId xmlns:a16="http://schemas.microsoft.com/office/drawing/2014/main" id="{CDB91F40-8F3A-AA47-BC33-387FE95B6071}"/>
                    </a:ext>
                  </a:extLst>
                </p:cNvPr>
                <p:cNvPicPr>
                  <a:picLocks noGrp="1" noRot="1" noChangeAspect="1" noMove="1" noResize="1" noEditPoints="1" noAdjustHandles="1" noChangeArrowheads="1" noChangeShapeType="1"/>
                </p:cNvPicPr>
                <p:nvPr/>
              </p:nvPicPr>
              <p:blipFill>
                <a:blip r:embed="rId15"/>
                <a:stretch>
                  <a:fillRect/>
                </a:stretch>
              </p:blipFill>
              <p:spPr>
                <a:xfrm>
                  <a:off x="1182733" y="3439988"/>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91EDF656-EF29-1741-A3E6-772B9FAD7E3C}"/>
                    </a:ext>
                  </a:extLst>
                </p:cNvPr>
                <p:cNvGraphicFramePr>
                  <a:graphicFrameLocks noChangeAspect="1"/>
                </p:cNvGraphicFramePr>
                <p:nvPr>
                  <p:extLst>
                    <p:ext uri="{D42A27DB-BD31-4B8C-83A1-F6EECF244321}">
                      <p14:modId xmlns:p14="http://schemas.microsoft.com/office/powerpoint/2010/main" val="263106497"/>
                    </p:ext>
                  </p:extLst>
                </p:nvPr>
              </p:nvGraphicFramePr>
              <p:xfrm>
                <a:off x="3241969" y="2922101"/>
                <a:ext cx="3048000" cy="1712899"/>
              </p:xfrm>
              <a:graphic>
                <a:graphicData uri="http://schemas.microsoft.com/office/powerpoint/2016/slidezoom">
                  <pslz:sldZm>
                    <pslz:sldZmObj sldId="260" cId="4097857740">
                      <pslz:zmPr id="{9ED49E77-707E-8440-8332-189D646F2C4E}" imageType="cover" transitionDur="1000">
                        <p166:blipFill xmlns:p166="http://schemas.microsoft.com/office/powerpoint/2016/6/main">
                          <a:blip r:embed="rId16">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9" name="Slide Zoom 28">
                  <a:hlinkClick r:id="rId17" action="ppaction://hlinksldjump"/>
                  <a:extLst>
                    <a:ext uri="{FF2B5EF4-FFF2-40B4-BE49-F238E27FC236}">
                      <a16:creationId xmlns:a16="http://schemas.microsoft.com/office/drawing/2014/main" id="{91EDF656-EF29-1741-A3E6-772B9FAD7E3C}"/>
                    </a:ext>
                  </a:extLst>
                </p:cNvPr>
                <p:cNvPicPr>
                  <a:picLocks noGrp="1" noRot="1" noChangeAspect="1" noMove="1" noResize="1" noEditPoints="1" noAdjustHandles="1" noChangeArrowheads="1" noChangeShapeType="1"/>
                </p:cNvPicPr>
                <p:nvPr/>
              </p:nvPicPr>
              <p:blipFill>
                <a:blip r:embed="rId18"/>
                <a:stretch>
                  <a:fillRect/>
                </a:stretch>
              </p:blipFill>
              <p:spPr>
                <a:xfrm>
                  <a:off x="4571998" y="3439988"/>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CFF90019-7024-0A40-A870-B299FC780016}"/>
                    </a:ext>
                  </a:extLst>
                </p:cNvPr>
                <p:cNvGraphicFramePr>
                  <a:graphicFrameLocks noChangeAspect="1"/>
                </p:cNvGraphicFramePr>
                <p:nvPr>
                  <p:extLst>
                    <p:ext uri="{D42A27DB-BD31-4B8C-83A1-F6EECF244321}">
                      <p14:modId xmlns:p14="http://schemas.microsoft.com/office/powerpoint/2010/main" val="1773540777"/>
                    </p:ext>
                  </p:extLst>
                </p:nvPr>
              </p:nvGraphicFramePr>
              <p:xfrm>
                <a:off x="6631234" y="2922101"/>
                <a:ext cx="3048000" cy="1712899"/>
              </p:xfrm>
              <a:graphic>
                <a:graphicData uri="http://schemas.microsoft.com/office/powerpoint/2016/slidezoom">
                  <pslz:sldZm>
                    <pslz:sldZmObj sldId="287" cId="2778443149">
                      <pslz:zmPr id="{8E97C68A-A938-7A44-9E08-A96A7CB9DE5F}" imageType="cover" transitionDur="1000">
                        <p166:blipFill xmlns:p166="http://schemas.microsoft.com/office/powerpoint/2016/6/main">
                          <a:blip r:embed="rId19">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0" name="Slide Zoom 29">
                  <a:hlinkClick r:id="rId20" action="ppaction://hlinksldjump"/>
                  <a:extLst>
                    <a:ext uri="{FF2B5EF4-FFF2-40B4-BE49-F238E27FC236}">
                      <a16:creationId xmlns:a16="http://schemas.microsoft.com/office/drawing/2014/main" id="{CFF90019-7024-0A40-A870-B299FC780016}"/>
                    </a:ext>
                  </a:extLst>
                </p:cNvPr>
                <p:cNvPicPr>
                  <a:picLocks noGrp="1" noRot="1" noChangeAspect="1" noMove="1" noResize="1" noEditPoints="1" noAdjustHandles="1" noChangeArrowheads="1" noChangeShapeType="1"/>
                </p:cNvPicPr>
                <p:nvPr/>
              </p:nvPicPr>
              <p:blipFill>
                <a:blip r:embed="rId21"/>
                <a:stretch>
                  <a:fillRect/>
                </a:stretch>
              </p:blipFill>
              <p:spPr>
                <a:xfrm>
                  <a:off x="7961263" y="3439988"/>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1" name="Slide Zoom 30">
                  <a:extLst>
                    <a:ext uri="{FF2B5EF4-FFF2-40B4-BE49-F238E27FC236}">
                      <a16:creationId xmlns:a16="http://schemas.microsoft.com/office/drawing/2014/main" id="{58CFC6E4-D2A6-9C4E-9FFE-51E1D8E23E00}"/>
                    </a:ext>
                  </a:extLst>
                </p:cNvPr>
                <p:cNvGraphicFramePr>
                  <a:graphicFrameLocks noChangeAspect="1"/>
                </p:cNvGraphicFramePr>
                <p:nvPr>
                  <p:extLst>
                    <p:ext uri="{D42A27DB-BD31-4B8C-83A1-F6EECF244321}">
                      <p14:modId xmlns:p14="http://schemas.microsoft.com/office/powerpoint/2010/main" val="6522029"/>
                    </p:ext>
                  </p:extLst>
                </p:nvPr>
              </p:nvGraphicFramePr>
              <p:xfrm>
                <a:off x="10020499" y="2922101"/>
                <a:ext cx="3048000" cy="1712899"/>
              </p:xfrm>
              <a:graphic>
                <a:graphicData uri="http://schemas.microsoft.com/office/powerpoint/2016/slidezoom">
                  <pslz:sldZm>
                    <pslz:sldZmObj sldId="261" cId="3740126929">
                      <pslz:zmPr id="{7E269E47-D94E-0A49-9027-22579FAF752F}" imageType="cover" transitionDur="1000">
                        <p166:blipFill xmlns:p166="http://schemas.microsoft.com/office/powerpoint/2016/6/main">
                          <a:blip r:embed="rId22">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1" name="Slide Zoom 30">
                  <a:hlinkClick r:id="rId23" action="ppaction://hlinksldjump"/>
                  <a:extLst>
                    <a:ext uri="{FF2B5EF4-FFF2-40B4-BE49-F238E27FC236}">
                      <a16:creationId xmlns:a16="http://schemas.microsoft.com/office/drawing/2014/main" id="{58CFC6E4-D2A6-9C4E-9FFE-51E1D8E23E00}"/>
                    </a:ext>
                  </a:extLst>
                </p:cNvPr>
                <p:cNvPicPr>
                  <a:picLocks noGrp="1" noRot="1" noChangeAspect="1" noMove="1" noResize="1" noEditPoints="1" noAdjustHandles="1" noChangeArrowheads="1" noChangeShapeType="1"/>
                </p:cNvPicPr>
                <p:nvPr/>
              </p:nvPicPr>
              <p:blipFill>
                <a:blip r:embed="rId24"/>
                <a:stretch>
                  <a:fillRect/>
                </a:stretch>
              </p:blipFill>
              <p:spPr>
                <a:xfrm>
                  <a:off x="11350528" y="3439988"/>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42725EF7-28C4-A542-A3BB-E9777BD794B3}"/>
                    </a:ext>
                  </a:extLst>
                </p:cNvPr>
                <p:cNvGraphicFramePr>
                  <a:graphicFrameLocks noChangeAspect="1"/>
                </p:cNvGraphicFramePr>
                <p:nvPr>
                  <p:extLst>
                    <p:ext uri="{D42A27DB-BD31-4B8C-83A1-F6EECF244321}">
                      <p14:modId xmlns:p14="http://schemas.microsoft.com/office/powerpoint/2010/main" val="1992199383"/>
                    </p:ext>
                  </p:extLst>
                </p:nvPr>
              </p:nvGraphicFramePr>
              <p:xfrm>
                <a:off x="13409763" y="2922101"/>
                <a:ext cx="3048000" cy="1712899"/>
              </p:xfrm>
              <a:graphic>
                <a:graphicData uri="http://schemas.microsoft.com/office/powerpoint/2016/slidezoom">
                  <pslz:sldZm>
                    <pslz:sldZmObj sldId="262" cId="2571281074">
                      <pslz:zmPr id="{1977519E-DE70-A842-9FEB-C140186CB7D1}" imageType="cover" transitionDur="1000">
                        <p166:blipFill xmlns:p166="http://schemas.microsoft.com/office/powerpoint/2016/6/main">
                          <a:blip r:embed="rId25">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2" name="Slide Zoom 31">
                  <a:hlinkClick r:id="rId26" action="ppaction://hlinksldjump"/>
                  <a:extLst>
                    <a:ext uri="{FF2B5EF4-FFF2-40B4-BE49-F238E27FC236}">
                      <a16:creationId xmlns:a16="http://schemas.microsoft.com/office/drawing/2014/main" id="{42725EF7-28C4-A542-A3BB-E9777BD794B3}"/>
                    </a:ext>
                  </a:extLst>
                </p:cNvPr>
                <p:cNvPicPr>
                  <a:picLocks noGrp="1" noRot="1" noChangeAspect="1" noMove="1" noResize="1" noEditPoints="1" noAdjustHandles="1" noChangeArrowheads="1" noChangeShapeType="1"/>
                </p:cNvPicPr>
                <p:nvPr/>
              </p:nvPicPr>
              <p:blipFill>
                <a:blip r:embed="rId27"/>
                <a:stretch>
                  <a:fillRect/>
                </a:stretch>
              </p:blipFill>
              <p:spPr>
                <a:xfrm>
                  <a:off x="14739792" y="3439988"/>
                  <a:ext cx="3048000" cy="1712899"/>
                </a:xfrm>
                <a:prstGeom prst="rect">
                  <a:avLst/>
                </a:prstGeom>
                <a:ln w="3175">
                  <a:noFill/>
                </a:ln>
                <a:effectLst>
                  <a:reflection blurRad="6350" stA="50000" endA="300" endPos="55000" dir="5400000" sy="-100000" algn="bl" rotWithShape="0"/>
                </a:effectLst>
              </p:spPr>
            </p:pic>
          </mc:Fallback>
        </mc:AlternateContent>
      </p:grpSp>
      <p:sp>
        <p:nvSpPr>
          <p:cNvPr id="20" name="TextBox 19">
            <a:extLst>
              <a:ext uri="{FF2B5EF4-FFF2-40B4-BE49-F238E27FC236}">
                <a16:creationId xmlns:a16="http://schemas.microsoft.com/office/drawing/2014/main" id="{08606742-53C7-174E-A4C4-D7EE398E5C12}"/>
              </a:ext>
            </a:extLst>
          </p:cNvPr>
          <p:cNvSpPr txBox="1"/>
          <p:nvPr/>
        </p:nvSpPr>
        <p:spPr>
          <a:xfrm>
            <a:off x="0" y="1188203"/>
            <a:ext cx="12192000" cy="523220"/>
          </a:xfrm>
          <a:prstGeom prst="rect">
            <a:avLst/>
          </a:prstGeom>
          <a:noFill/>
        </p:spPr>
        <p:txBody>
          <a:bodyPr wrap="square" rtlCol="0">
            <a:spAutoFit/>
          </a:bodyPr>
          <a:lstStyle/>
          <a:p>
            <a:pPr algn="ctr"/>
            <a:r>
              <a:rPr lang="en-US" sz="2800" spc="600" dirty="0">
                <a:solidFill>
                  <a:schemeClr val="bg1"/>
                </a:solidFill>
                <a:latin typeface="Avenir Book" panose="02000503020000020003" pitchFamily="2" charset="0"/>
                <a:ea typeface="Heiti SC Medium" pitchFamily="2" charset="-128"/>
                <a:cs typeface="Aharoni" panose="02010803020104030203" pitchFamily="2" charset="-79"/>
              </a:rPr>
              <a:t>WELCOME TO THE</a:t>
            </a:r>
          </a:p>
        </p:txBody>
      </p:sp>
      <p:sp>
        <p:nvSpPr>
          <p:cNvPr id="33" name="TextBox 32">
            <a:extLst>
              <a:ext uri="{FF2B5EF4-FFF2-40B4-BE49-F238E27FC236}">
                <a16:creationId xmlns:a16="http://schemas.microsoft.com/office/drawing/2014/main" id="{D5067D64-CCF5-CA47-B871-AF13BDCB59FC}"/>
              </a:ext>
            </a:extLst>
          </p:cNvPr>
          <p:cNvSpPr txBox="1"/>
          <p:nvPr/>
        </p:nvSpPr>
        <p:spPr>
          <a:xfrm>
            <a:off x="0" y="1699297"/>
            <a:ext cx="12191999" cy="1107996"/>
          </a:xfrm>
          <a:prstGeom prst="rect">
            <a:avLst/>
          </a:prstGeom>
          <a:noFill/>
        </p:spPr>
        <p:txBody>
          <a:bodyPr wrap="square" rtlCol="0">
            <a:spAutoFit/>
          </a:bodyPr>
          <a:lstStyle/>
          <a:p>
            <a:pPr algn="ctr"/>
            <a:r>
              <a:rPr lang="en-US" sz="6600" dirty="0">
                <a:solidFill>
                  <a:schemeClr val="bg1"/>
                </a:solidFill>
                <a:latin typeface="Bodoni 72 Book" pitchFamily="2" charset="0"/>
                <a:cs typeface="Didot" panose="02000503000000020003" pitchFamily="2" charset="-79"/>
              </a:rPr>
              <a:t>LONDON CLUB WINE SHOP</a:t>
            </a:r>
          </a:p>
        </p:txBody>
      </p:sp>
    </p:spTree>
    <p:extLst>
      <p:ext uri="{BB962C8B-B14F-4D97-AF65-F5344CB8AC3E}">
        <p14:creationId xmlns:p14="http://schemas.microsoft.com/office/powerpoint/2010/main" val="2666053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picture containing vessel, barrel, outdoor, basement&#10;&#10;Description automatically generated">
            <a:extLst>
              <a:ext uri="{FF2B5EF4-FFF2-40B4-BE49-F238E27FC236}">
                <a16:creationId xmlns:a16="http://schemas.microsoft.com/office/drawing/2014/main" id="{EF8BB770-F7C4-B54F-8659-9A851F92731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extBox 35">
            <a:extLst>
              <a:ext uri="{FF2B5EF4-FFF2-40B4-BE49-F238E27FC236}">
                <a16:creationId xmlns:a16="http://schemas.microsoft.com/office/drawing/2014/main" id="{036D7B8C-23EE-7B42-A96C-9544083D5765}"/>
              </a:ext>
            </a:extLst>
          </p:cNvPr>
          <p:cNvSpPr txBox="1"/>
          <p:nvPr/>
        </p:nvSpPr>
        <p:spPr>
          <a:xfrm>
            <a:off x="5653144" y="4330877"/>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HERAS CORDON, RESERVA, RIOJA, SPAIN</a:t>
            </a:r>
          </a:p>
        </p:txBody>
      </p:sp>
      <p:sp>
        <p:nvSpPr>
          <p:cNvPr id="38" name="TextBox 37">
            <a:extLst>
              <a:ext uri="{FF2B5EF4-FFF2-40B4-BE49-F238E27FC236}">
                <a16:creationId xmlns:a16="http://schemas.microsoft.com/office/drawing/2014/main" id="{8DCEB6C1-830C-434B-BDE1-55CE36BFF5B5}"/>
              </a:ext>
            </a:extLst>
          </p:cNvPr>
          <p:cNvSpPr txBox="1"/>
          <p:nvPr/>
        </p:nvSpPr>
        <p:spPr>
          <a:xfrm>
            <a:off x="5410066" y="4988533"/>
            <a:ext cx="6492504" cy="1384995"/>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HERAS CORDON RESERVA 2015 IS AN IMPRESSIVE TEMPRANILLO-DRIVEN FULL-BODIED RED BLEND WITH SOME MAZUELO AND GRACIANO ALL SOURCED FROM THE RIOJA WINE REGION. JUICY AROMAS OF RED BERRY, CHERRY, CASSIS, GRILLED HERBS AND SPICE GREETS THE NOSE WITH SAME CONCENTRATED PALATE. ACIDITY IS IN THE BALANCE AND TANNINS ARE SILKY. DRINK OR HOLD.</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39" name="TextBox 38">
            <a:extLst>
              <a:ext uri="{FF2B5EF4-FFF2-40B4-BE49-F238E27FC236}">
                <a16:creationId xmlns:a16="http://schemas.microsoft.com/office/drawing/2014/main" id="{368231D5-8899-7D47-8EF3-25B292C83F9E}"/>
              </a:ext>
            </a:extLst>
          </p:cNvPr>
          <p:cNvSpPr txBox="1"/>
          <p:nvPr/>
        </p:nvSpPr>
        <p:spPr>
          <a:xfrm>
            <a:off x="7683694" y="880120"/>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$64</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$384</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$768</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0" name="Straight Connector 39">
            <a:extLst>
              <a:ext uri="{FF2B5EF4-FFF2-40B4-BE49-F238E27FC236}">
                <a16:creationId xmlns:a16="http://schemas.microsoft.com/office/drawing/2014/main" id="{FE304557-2B90-E94D-9EB7-E377357D9461}"/>
              </a:ext>
            </a:extLst>
          </p:cNvPr>
          <p:cNvCxnSpPr>
            <a:cxnSpLocks/>
          </p:cNvCxnSpPr>
          <p:nvPr/>
        </p:nvCxnSpPr>
        <p:spPr>
          <a:xfrm>
            <a:off x="10013785" y="1572102"/>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3065F46-64CD-284A-AB87-36EA2A9A95CF}"/>
              </a:ext>
            </a:extLst>
          </p:cNvPr>
          <p:cNvCxnSpPr>
            <a:cxnSpLocks/>
          </p:cNvCxnSpPr>
          <p:nvPr/>
        </p:nvCxnSpPr>
        <p:spPr>
          <a:xfrm>
            <a:off x="10013785" y="2278684"/>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8914" name="Picture 2" descr="2015 Heras Cordon Rioja Reserva | Vivino">
            <a:extLst>
              <a:ext uri="{FF2B5EF4-FFF2-40B4-BE49-F238E27FC236}">
                <a16:creationId xmlns:a16="http://schemas.microsoft.com/office/drawing/2014/main" id="{7EAC319A-6BCA-8F4B-8768-044B646731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7369" y="829697"/>
            <a:ext cx="3377876" cy="337787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A picture containing vessel, barrel, outdoor, basement&#10;&#10;Description automatically generated">
            <a:extLst>
              <a:ext uri="{FF2B5EF4-FFF2-40B4-BE49-F238E27FC236}">
                <a16:creationId xmlns:a16="http://schemas.microsoft.com/office/drawing/2014/main" id="{301D6285-EE41-0B41-9DE8-913831B9847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1345"/>
            <a:ext cx="12191998" cy="6858000"/>
          </a:xfrm>
          <a:prstGeom prst="rect">
            <a:avLst/>
          </a:prstGeom>
        </p:spPr>
      </p:pic>
      <p:sp>
        <p:nvSpPr>
          <p:cNvPr id="45" name="Rectangle 44">
            <a:extLst>
              <a:ext uri="{FF2B5EF4-FFF2-40B4-BE49-F238E27FC236}">
                <a16:creationId xmlns:a16="http://schemas.microsoft.com/office/drawing/2014/main" id="{742E3492-60A4-C94E-8E65-1F0605731E94}"/>
              </a:ext>
            </a:extLst>
          </p:cNvPr>
          <p:cNvSpPr/>
          <p:nvPr/>
        </p:nvSpPr>
        <p:spPr>
          <a:xfrm>
            <a:off x="0" y="6851345"/>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hlinkClick r:id="rId4" action="ppaction://hlinksldjump"/>
            <a:extLst>
              <a:ext uri="{FF2B5EF4-FFF2-40B4-BE49-F238E27FC236}">
                <a16:creationId xmlns:a16="http://schemas.microsoft.com/office/drawing/2014/main" id="{AB6760BC-8473-0143-807C-67801F803C30}"/>
              </a:ext>
            </a:extLst>
          </p:cNvPr>
          <p:cNvSpPr txBox="1"/>
          <p:nvPr/>
        </p:nvSpPr>
        <p:spPr>
          <a:xfrm>
            <a:off x="913113" y="1834227"/>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JESSE’S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28" name="TextBox 27">
            <a:extLst>
              <a:ext uri="{FF2B5EF4-FFF2-40B4-BE49-F238E27FC236}">
                <a16:creationId xmlns:a16="http://schemas.microsoft.com/office/drawing/2014/main" id="{F50DDE11-7F73-9E45-BF21-63B9591AC3A5}"/>
              </a:ext>
            </a:extLst>
          </p:cNvPr>
          <p:cNvSpPr txBox="1"/>
          <p:nvPr/>
        </p:nvSpPr>
        <p:spPr>
          <a:xfrm>
            <a:off x="907864" y="2542113"/>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29" name="Straight Connector 28">
            <a:extLst>
              <a:ext uri="{FF2B5EF4-FFF2-40B4-BE49-F238E27FC236}">
                <a16:creationId xmlns:a16="http://schemas.microsoft.com/office/drawing/2014/main" id="{4E3F4D21-9D0C-8343-BB82-CE218018121F}"/>
              </a:ext>
            </a:extLst>
          </p:cNvPr>
          <p:cNvCxnSpPr>
            <a:cxnSpLocks/>
          </p:cNvCxnSpPr>
          <p:nvPr/>
        </p:nvCxnSpPr>
        <p:spPr>
          <a:xfrm>
            <a:off x="907864" y="300609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hlinkClick r:id="rId5" action="ppaction://hlinksldjump"/>
            <a:extLst>
              <a:ext uri="{FF2B5EF4-FFF2-40B4-BE49-F238E27FC236}">
                <a16:creationId xmlns:a16="http://schemas.microsoft.com/office/drawing/2014/main" id="{53944264-3D80-9040-8BA7-17A26D181E67}"/>
              </a:ext>
            </a:extLst>
          </p:cNvPr>
          <p:cNvSpPr txBox="1"/>
          <p:nvPr/>
        </p:nvSpPr>
        <p:spPr>
          <a:xfrm>
            <a:off x="907863" y="3072920"/>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HERAS CORDON</a:t>
            </a:r>
          </a:p>
        </p:txBody>
      </p:sp>
      <p:cxnSp>
        <p:nvCxnSpPr>
          <p:cNvPr id="31" name="Straight Connector 30">
            <a:extLst>
              <a:ext uri="{FF2B5EF4-FFF2-40B4-BE49-F238E27FC236}">
                <a16:creationId xmlns:a16="http://schemas.microsoft.com/office/drawing/2014/main" id="{B3584DC3-42E7-DF45-A58F-D4E47B757ABC}"/>
              </a:ext>
            </a:extLst>
          </p:cNvPr>
          <p:cNvCxnSpPr>
            <a:cxnSpLocks/>
          </p:cNvCxnSpPr>
          <p:nvPr/>
        </p:nvCxnSpPr>
        <p:spPr>
          <a:xfrm>
            <a:off x="907861" y="362114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hlinkClick r:id="rId6" action="ppaction://hlinksldjump"/>
            <a:extLst>
              <a:ext uri="{FF2B5EF4-FFF2-40B4-BE49-F238E27FC236}">
                <a16:creationId xmlns:a16="http://schemas.microsoft.com/office/drawing/2014/main" id="{B5F37CF2-D379-9546-90E4-C550947DEB3B}"/>
              </a:ext>
            </a:extLst>
          </p:cNvPr>
          <p:cNvSpPr txBox="1"/>
          <p:nvPr/>
        </p:nvSpPr>
        <p:spPr>
          <a:xfrm>
            <a:off x="907861" y="371729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FRANCOIS BUFFET</a:t>
            </a:r>
          </a:p>
        </p:txBody>
      </p:sp>
      <p:cxnSp>
        <p:nvCxnSpPr>
          <p:cNvPr id="33" name="Straight Connector 32">
            <a:extLst>
              <a:ext uri="{FF2B5EF4-FFF2-40B4-BE49-F238E27FC236}">
                <a16:creationId xmlns:a16="http://schemas.microsoft.com/office/drawing/2014/main" id="{67B98373-51EE-A04E-B010-3BD89A67BDDD}"/>
              </a:ext>
            </a:extLst>
          </p:cNvPr>
          <p:cNvCxnSpPr>
            <a:cxnSpLocks/>
          </p:cNvCxnSpPr>
          <p:nvPr/>
        </p:nvCxnSpPr>
        <p:spPr>
          <a:xfrm>
            <a:off x="907860" y="4271353"/>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hlinkClick r:id="rId7" action="ppaction://hlinksldjump"/>
            <a:extLst>
              <a:ext uri="{FF2B5EF4-FFF2-40B4-BE49-F238E27FC236}">
                <a16:creationId xmlns:a16="http://schemas.microsoft.com/office/drawing/2014/main" id="{4FAEB06A-17D1-7E49-90A4-B4FAB84D4C79}"/>
              </a:ext>
            </a:extLst>
          </p:cNvPr>
          <p:cNvSpPr txBox="1"/>
          <p:nvPr/>
        </p:nvSpPr>
        <p:spPr>
          <a:xfrm>
            <a:off x="907860" y="4362953"/>
            <a:ext cx="3304896" cy="292388"/>
          </a:xfrm>
          <a:prstGeom prst="rect">
            <a:avLst/>
          </a:prstGeom>
          <a:noFill/>
        </p:spPr>
        <p:txBody>
          <a:bodyPr wrap="square" rtlCol="0">
            <a:spAutoFit/>
          </a:bodyPr>
          <a:lstStyle/>
          <a:p>
            <a:r>
              <a:rPr lang="en-US" sz="1300" spc="600" dirty="0">
                <a:solidFill>
                  <a:schemeClr val="bg1"/>
                </a:solidFill>
                <a:latin typeface="Avenir Book" panose="02000503020000020003" pitchFamily="2" charset="0"/>
                <a:ea typeface="Heiti SC Medium" pitchFamily="2" charset="-128"/>
                <a:cs typeface="Aharoni" panose="02010803020104030203" pitchFamily="2" charset="-79"/>
              </a:rPr>
              <a:t>CHATEAU MONTROSE</a:t>
            </a:r>
          </a:p>
        </p:txBody>
      </p:sp>
      <p:sp>
        <p:nvSpPr>
          <p:cNvPr id="35" name="TextBox 34">
            <a:extLst>
              <a:ext uri="{FF2B5EF4-FFF2-40B4-BE49-F238E27FC236}">
                <a16:creationId xmlns:a16="http://schemas.microsoft.com/office/drawing/2014/main" id="{EA89D608-523F-0942-AD5B-9E26232D6375}"/>
              </a:ext>
            </a:extLst>
          </p:cNvPr>
          <p:cNvSpPr txBox="1"/>
          <p:nvPr/>
        </p:nvSpPr>
        <p:spPr>
          <a:xfrm>
            <a:off x="907860" y="3302562"/>
            <a:ext cx="3649390"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RIOJA, SPAIN</a:t>
            </a:r>
          </a:p>
        </p:txBody>
      </p:sp>
      <p:sp>
        <p:nvSpPr>
          <p:cNvPr id="42" name="TextBox 41">
            <a:extLst>
              <a:ext uri="{FF2B5EF4-FFF2-40B4-BE49-F238E27FC236}">
                <a16:creationId xmlns:a16="http://schemas.microsoft.com/office/drawing/2014/main" id="{1B31797A-AA23-3F43-A21B-7EC07C6F7DF1}"/>
              </a:ext>
            </a:extLst>
          </p:cNvPr>
          <p:cNvSpPr txBox="1"/>
          <p:nvPr/>
        </p:nvSpPr>
        <p:spPr>
          <a:xfrm>
            <a:off x="907860" y="395675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BURGUNDY, FRANCE</a:t>
            </a:r>
          </a:p>
        </p:txBody>
      </p:sp>
      <p:sp>
        <p:nvSpPr>
          <p:cNvPr id="46" name="TextBox 45">
            <a:extLst>
              <a:ext uri="{FF2B5EF4-FFF2-40B4-BE49-F238E27FC236}">
                <a16:creationId xmlns:a16="http://schemas.microsoft.com/office/drawing/2014/main" id="{F656EB06-600A-1642-8AE2-B4ACB025D8F4}"/>
              </a:ext>
            </a:extLst>
          </p:cNvPr>
          <p:cNvSpPr txBox="1"/>
          <p:nvPr/>
        </p:nvSpPr>
        <p:spPr>
          <a:xfrm>
            <a:off x="907860" y="4602449"/>
            <a:ext cx="3126506"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BORDEAUX, FRANCE</a:t>
            </a:r>
          </a:p>
        </p:txBody>
      </p:sp>
      <p:pic>
        <p:nvPicPr>
          <p:cNvPr id="47" name="Graphic 46" descr="Caret Left with solid fill">
            <a:hlinkClick r:id="rId5" action="ppaction://hlinksldjump"/>
            <a:extLst>
              <a:ext uri="{FF2B5EF4-FFF2-40B4-BE49-F238E27FC236}">
                <a16:creationId xmlns:a16="http://schemas.microsoft.com/office/drawing/2014/main" id="{4545BAB8-D5E5-AC46-B78B-BB8CB95D622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5" y="3129358"/>
            <a:ext cx="341785" cy="341785"/>
          </a:xfrm>
          <a:prstGeom prst="rect">
            <a:avLst/>
          </a:prstGeom>
        </p:spPr>
      </p:pic>
      <p:pic>
        <p:nvPicPr>
          <p:cNvPr id="48" name="Graphic 47" descr="Caret Left with solid fill">
            <a:hlinkClick r:id="rId6" action="ppaction://hlinksldjump"/>
            <a:extLst>
              <a:ext uri="{FF2B5EF4-FFF2-40B4-BE49-F238E27FC236}">
                <a16:creationId xmlns:a16="http://schemas.microsoft.com/office/drawing/2014/main" id="{CDEBED9F-DD7D-1E43-8028-3852D9CE75E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5" y="3787830"/>
            <a:ext cx="341785" cy="341785"/>
          </a:xfrm>
          <a:prstGeom prst="rect">
            <a:avLst/>
          </a:prstGeom>
        </p:spPr>
      </p:pic>
      <p:pic>
        <p:nvPicPr>
          <p:cNvPr id="49" name="Graphic 48" descr="Caret Left with solid fill">
            <a:hlinkClick r:id="rId7" action="ppaction://hlinksldjump"/>
            <a:extLst>
              <a:ext uri="{FF2B5EF4-FFF2-40B4-BE49-F238E27FC236}">
                <a16:creationId xmlns:a16="http://schemas.microsoft.com/office/drawing/2014/main" id="{C016E62F-CD42-B449-87B4-BC8698553B2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5" y="4427144"/>
            <a:ext cx="341785" cy="341785"/>
          </a:xfrm>
          <a:prstGeom prst="rect">
            <a:avLst/>
          </a:prstGeom>
        </p:spPr>
      </p:pic>
      <p:sp>
        <p:nvSpPr>
          <p:cNvPr id="50" name="TextBox 49">
            <a:hlinkClick r:id="rId10" action="ppaction://hlinksldjump"/>
            <a:extLst>
              <a:ext uri="{FF2B5EF4-FFF2-40B4-BE49-F238E27FC236}">
                <a16:creationId xmlns:a16="http://schemas.microsoft.com/office/drawing/2014/main" id="{5A7BFD22-56A7-A540-80F2-BDF7B3C70BCC}"/>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1761789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picture containing vessel, barrel, outdoor, basement&#10;&#10;Description automatically generated">
            <a:extLst>
              <a:ext uri="{FF2B5EF4-FFF2-40B4-BE49-F238E27FC236}">
                <a16:creationId xmlns:a16="http://schemas.microsoft.com/office/drawing/2014/main" id="{49361DA2-C3B9-6B4C-863C-F02B5B2E076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extBox 35">
            <a:extLst>
              <a:ext uri="{FF2B5EF4-FFF2-40B4-BE49-F238E27FC236}">
                <a16:creationId xmlns:a16="http://schemas.microsoft.com/office/drawing/2014/main" id="{07634D69-F456-0649-8C59-2C2F6A434AB0}"/>
              </a:ext>
            </a:extLst>
          </p:cNvPr>
          <p:cNvSpPr txBox="1"/>
          <p:nvPr/>
        </p:nvSpPr>
        <p:spPr>
          <a:xfrm>
            <a:off x="5659416" y="3930767"/>
            <a:ext cx="6006353" cy="830997"/>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FRANCOIS BUFFET, PASSETOUTGRAINS, PINOT NOIR/GAMAY, BURGUNDY, FRANCE</a:t>
            </a:r>
          </a:p>
        </p:txBody>
      </p:sp>
      <p:sp>
        <p:nvSpPr>
          <p:cNvPr id="38" name="TextBox 37">
            <a:extLst>
              <a:ext uri="{FF2B5EF4-FFF2-40B4-BE49-F238E27FC236}">
                <a16:creationId xmlns:a16="http://schemas.microsoft.com/office/drawing/2014/main" id="{24C11515-8CA2-6743-B387-3B3F83CA9C7C}"/>
              </a:ext>
            </a:extLst>
          </p:cNvPr>
          <p:cNvSpPr txBox="1"/>
          <p:nvPr/>
        </p:nvSpPr>
        <p:spPr>
          <a:xfrm>
            <a:off x="5416327" y="4810372"/>
            <a:ext cx="6492504" cy="1754326"/>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FAMILY WINERY FROM THE VILLAGE OF VOLNAY WITH MORE THAN 300 YEARS OF WINE PRODUCTION TRADITION. A BLEND OF PINOT NOIR &amp; GAMAY, LIGHT RUBY IN COLOUR WITH GARNET HIGHLIGHTS. THIS LOVELY BOURGOGNE ROUGE SHOWS STARTLING PURITY OF FRUIT COMBINED WITH A RACY, JUICY TEXTURE AND LIVELY FINISH. ALL GRAPES ARE HAND-HARVESTED, DESTEMMED AND FERMENTED TRADITIONALLY, WITH AGING IN OLD OAK BARRELS FOR ABOUT 18 MONTHS.</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39" name="TextBox 38">
            <a:extLst>
              <a:ext uri="{FF2B5EF4-FFF2-40B4-BE49-F238E27FC236}">
                <a16:creationId xmlns:a16="http://schemas.microsoft.com/office/drawing/2014/main" id="{B778CD7E-89A9-A044-A317-361ECFD34761}"/>
              </a:ext>
            </a:extLst>
          </p:cNvPr>
          <p:cNvSpPr txBox="1"/>
          <p:nvPr/>
        </p:nvSpPr>
        <p:spPr>
          <a:xfrm>
            <a:off x="7689966" y="480010"/>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$68</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$408</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$816</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0" name="Straight Connector 39">
            <a:extLst>
              <a:ext uri="{FF2B5EF4-FFF2-40B4-BE49-F238E27FC236}">
                <a16:creationId xmlns:a16="http://schemas.microsoft.com/office/drawing/2014/main" id="{3E992599-4A9D-4248-B914-4272353B5C19}"/>
              </a:ext>
            </a:extLst>
          </p:cNvPr>
          <p:cNvCxnSpPr>
            <a:cxnSpLocks/>
          </p:cNvCxnSpPr>
          <p:nvPr/>
        </p:nvCxnSpPr>
        <p:spPr>
          <a:xfrm>
            <a:off x="10020057" y="1171992"/>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AF8494-2AC8-D443-8C98-F46FB206F1E6}"/>
              </a:ext>
            </a:extLst>
          </p:cNvPr>
          <p:cNvCxnSpPr>
            <a:cxnSpLocks/>
          </p:cNvCxnSpPr>
          <p:nvPr/>
        </p:nvCxnSpPr>
        <p:spPr>
          <a:xfrm>
            <a:off x="10020057" y="1878574"/>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9938" name="Picture 2" descr="2018 Domaine François Buffet Bourgogne Pinot Noir | Vivino">
            <a:extLst>
              <a:ext uri="{FF2B5EF4-FFF2-40B4-BE49-F238E27FC236}">
                <a16:creationId xmlns:a16="http://schemas.microsoft.com/office/drawing/2014/main" id="{20238F1F-B1FD-0F41-B276-CC42DEF6C0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80718" y="409957"/>
            <a:ext cx="974267" cy="337787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A picture containing vessel, barrel, outdoor, basement&#10;&#10;Description automatically generated">
            <a:extLst>
              <a:ext uri="{FF2B5EF4-FFF2-40B4-BE49-F238E27FC236}">
                <a16:creationId xmlns:a16="http://schemas.microsoft.com/office/drawing/2014/main" id="{4B5A4F28-0745-4448-89BD-902C1211A1A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1345"/>
            <a:ext cx="12191998" cy="6858000"/>
          </a:xfrm>
          <a:prstGeom prst="rect">
            <a:avLst/>
          </a:prstGeom>
        </p:spPr>
      </p:pic>
      <p:sp>
        <p:nvSpPr>
          <p:cNvPr id="45" name="Rectangle 44">
            <a:extLst>
              <a:ext uri="{FF2B5EF4-FFF2-40B4-BE49-F238E27FC236}">
                <a16:creationId xmlns:a16="http://schemas.microsoft.com/office/drawing/2014/main" id="{7F917AED-2DA6-7240-8993-674395A51CD3}"/>
              </a:ext>
            </a:extLst>
          </p:cNvPr>
          <p:cNvSpPr/>
          <p:nvPr/>
        </p:nvSpPr>
        <p:spPr>
          <a:xfrm>
            <a:off x="0" y="6851345"/>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hlinkClick r:id="rId4" action="ppaction://hlinksldjump"/>
            <a:extLst>
              <a:ext uri="{FF2B5EF4-FFF2-40B4-BE49-F238E27FC236}">
                <a16:creationId xmlns:a16="http://schemas.microsoft.com/office/drawing/2014/main" id="{D96250DB-7ECF-2645-B855-71B8149C542C}"/>
              </a:ext>
            </a:extLst>
          </p:cNvPr>
          <p:cNvSpPr txBox="1"/>
          <p:nvPr/>
        </p:nvSpPr>
        <p:spPr>
          <a:xfrm>
            <a:off x="913113" y="1834227"/>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JESSE’S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28" name="TextBox 27">
            <a:extLst>
              <a:ext uri="{FF2B5EF4-FFF2-40B4-BE49-F238E27FC236}">
                <a16:creationId xmlns:a16="http://schemas.microsoft.com/office/drawing/2014/main" id="{CDCFCDD0-238D-8145-8DBC-6AE0944F3C4F}"/>
              </a:ext>
            </a:extLst>
          </p:cNvPr>
          <p:cNvSpPr txBox="1"/>
          <p:nvPr/>
        </p:nvSpPr>
        <p:spPr>
          <a:xfrm>
            <a:off x="907864" y="2542113"/>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29" name="Straight Connector 28">
            <a:extLst>
              <a:ext uri="{FF2B5EF4-FFF2-40B4-BE49-F238E27FC236}">
                <a16:creationId xmlns:a16="http://schemas.microsoft.com/office/drawing/2014/main" id="{AA8C3269-8F6F-4341-BB1F-06FCABA991C7}"/>
              </a:ext>
            </a:extLst>
          </p:cNvPr>
          <p:cNvCxnSpPr>
            <a:cxnSpLocks/>
          </p:cNvCxnSpPr>
          <p:nvPr/>
        </p:nvCxnSpPr>
        <p:spPr>
          <a:xfrm>
            <a:off x="907864" y="300609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hlinkClick r:id="rId5" action="ppaction://hlinksldjump"/>
            <a:extLst>
              <a:ext uri="{FF2B5EF4-FFF2-40B4-BE49-F238E27FC236}">
                <a16:creationId xmlns:a16="http://schemas.microsoft.com/office/drawing/2014/main" id="{9A315C83-7D99-494D-A777-8B2F5D8099FF}"/>
              </a:ext>
            </a:extLst>
          </p:cNvPr>
          <p:cNvSpPr txBox="1"/>
          <p:nvPr/>
        </p:nvSpPr>
        <p:spPr>
          <a:xfrm>
            <a:off x="907863" y="3072920"/>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HERAS CORDON</a:t>
            </a:r>
          </a:p>
        </p:txBody>
      </p:sp>
      <p:cxnSp>
        <p:nvCxnSpPr>
          <p:cNvPr id="31" name="Straight Connector 30">
            <a:extLst>
              <a:ext uri="{FF2B5EF4-FFF2-40B4-BE49-F238E27FC236}">
                <a16:creationId xmlns:a16="http://schemas.microsoft.com/office/drawing/2014/main" id="{5BDF265E-7428-B248-8620-662B8B90D5FC}"/>
              </a:ext>
            </a:extLst>
          </p:cNvPr>
          <p:cNvCxnSpPr>
            <a:cxnSpLocks/>
          </p:cNvCxnSpPr>
          <p:nvPr/>
        </p:nvCxnSpPr>
        <p:spPr>
          <a:xfrm>
            <a:off x="907861" y="362114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hlinkClick r:id="rId6" action="ppaction://hlinksldjump"/>
            <a:extLst>
              <a:ext uri="{FF2B5EF4-FFF2-40B4-BE49-F238E27FC236}">
                <a16:creationId xmlns:a16="http://schemas.microsoft.com/office/drawing/2014/main" id="{E0397A31-E542-D74A-84D7-FD94201E8342}"/>
              </a:ext>
            </a:extLst>
          </p:cNvPr>
          <p:cNvSpPr txBox="1"/>
          <p:nvPr/>
        </p:nvSpPr>
        <p:spPr>
          <a:xfrm>
            <a:off x="907861" y="371729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FRANCOIS BUFFET</a:t>
            </a:r>
          </a:p>
        </p:txBody>
      </p:sp>
      <p:cxnSp>
        <p:nvCxnSpPr>
          <p:cNvPr id="33" name="Straight Connector 32">
            <a:extLst>
              <a:ext uri="{FF2B5EF4-FFF2-40B4-BE49-F238E27FC236}">
                <a16:creationId xmlns:a16="http://schemas.microsoft.com/office/drawing/2014/main" id="{0FD1DD61-F755-F742-805E-C84DC4738C36}"/>
              </a:ext>
            </a:extLst>
          </p:cNvPr>
          <p:cNvCxnSpPr>
            <a:cxnSpLocks/>
          </p:cNvCxnSpPr>
          <p:nvPr/>
        </p:nvCxnSpPr>
        <p:spPr>
          <a:xfrm>
            <a:off x="907860" y="4271353"/>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hlinkClick r:id="rId7" action="ppaction://hlinksldjump"/>
            <a:extLst>
              <a:ext uri="{FF2B5EF4-FFF2-40B4-BE49-F238E27FC236}">
                <a16:creationId xmlns:a16="http://schemas.microsoft.com/office/drawing/2014/main" id="{98075F42-588F-2B4F-A97B-8FAE31B617E0}"/>
              </a:ext>
            </a:extLst>
          </p:cNvPr>
          <p:cNvSpPr txBox="1"/>
          <p:nvPr/>
        </p:nvSpPr>
        <p:spPr>
          <a:xfrm>
            <a:off x="907860" y="4362953"/>
            <a:ext cx="3304896" cy="292388"/>
          </a:xfrm>
          <a:prstGeom prst="rect">
            <a:avLst/>
          </a:prstGeom>
          <a:noFill/>
        </p:spPr>
        <p:txBody>
          <a:bodyPr wrap="square" rtlCol="0">
            <a:spAutoFit/>
          </a:bodyPr>
          <a:lstStyle/>
          <a:p>
            <a:r>
              <a:rPr lang="en-US" sz="1300" spc="600" dirty="0">
                <a:solidFill>
                  <a:schemeClr val="bg1"/>
                </a:solidFill>
                <a:latin typeface="Avenir Book" panose="02000503020000020003" pitchFamily="2" charset="0"/>
                <a:ea typeface="Heiti SC Medium" pitchFamily="2" charset="-128"/>
                <a:cs typeface="Aharoni" panose="02010803020104030203" pitchFamily="2" charset="-79"/>
              </a:rPr>
              <a:t>CHATEAU MONTROSE</a:t>
            </a:r>
          </a:p>
        </p:txBody>
      </p:sp>
      <p:sp>
        <p:nvSpPr>
          <p:cNvPr id="35" name="TextBox 34">
            <a:extLst>
              <a:ext uri="{FF2B5EF4-FFF2-40B4-BE49-F238E27FC236}">
                <a16:creationId xmlns:a16="http://schemas.microsoft.com/office/drawing/2014/main" id="{BC5D5D9F-6D48-1C4E-BCC6-76AFB19B8BF0}"/>
              </a:ext>
            </a:extLst>
          </p:cNvPr>
          <p:cNvSpPr txBox="1"/>
          <p:nvPr/>
        </p:nvSpPr>
        <p:spPr>
          <a:xfrm>
            <a:off x="907860" y="3302562"/>
            <a:ext cx="3649390"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RIOJA, SPAIN</a:t>
            </a:r>
          </a:p>
        </p:txBody>
      </p:sp>
      <p:sp>
        <p:nvSpPr>
          <p:cNvPr id="42" name="TextBox 41">
            <a:extLst>
              <a:ext uri="{FF2B5EF4-FFF2-40B4-BE49-F238E27FC236}">
                <a16:creationId xmlns:a16="http://schemas.microsoft.com/office/drawing/2014/main" id="{6CDD3ABF-B59C-4440-9553-0283D5426748}"/>
              </a:ext>
            </a:extLst>
          </p:cNvPr>
          <p:cNvSpPr txBox="1"/>
          <p:nvPr/>
        </p:nvSpPr>
        <p:spPr>
          <a:xfrm>
            <a:off x="907860" y="395675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BURGUNDY, FRANCE</a:t>
            </a:r>
          </a:p>
        </p:txBody>
      </p:sp>
      <p:sp>
        <p:nvSpPr>
          <p:cNvPr id="46" name="TextBox 45">
            <a:extLst>
              <a:ext uri="{FF2B5EF4-FFF2-40B4-BE49-F238E27FC236}">
                <a16:creationId xmlns:a16="http://schemas.microsoft.com/office/drawing/2014/main" id="{46EF44C4-530D-EA41-8590-D09EA0BF248A}"/>
              </a:ext>
            </a:extLst>
          </p:cNvPr>
          <p:cNvSpPr txBox="1"/>
          <p:nvPr/>
        </p:nvSpPr>
        <p:spPr>
          <a:xfrm>
            <a:off x="907860" y="4602449"/>
            <a:ext cx="3126506"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BORDEAUX, FRANCE</a:t>
            </a:r>
          </a:p>
        </p:txBody>
      </p:sp>
      <p:pic>
        <p:nvPicPr>
          <p:cNvPr id="60" name="Graphic 59" descr="Caret Left with solid fill">
            <a:hlinkClick r:id="rId5" action="ppaction://hlinksldjump"/>
            <a:extLst>
              <a:ext uri="{FF2B5EF4-FFF2-40B4-BE49-F238E27FC236}">
                <a16:creationId xmlns:a16="http://schemas.microsoft.com/office/drawing/2014/main" id="{1A3BFCBC-67B5-FA4C-BF27-7A57907DBC0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5" y="3129358"/>
            <a:ext cx="341785" cy="341785"/>
          </a:xfrm>
          <a:prstGeom prst="rect">
            <a:avLst/>
          </a:prstGeom>
        </p:spPr>
      </p:pic>
      <p:pic>
        <p:nvPicPr>
          <p:cNvPr id="61" name="Graphic 60" descr="Caret Left with solid fill">
            <a:hlinkClick r:id="rId6" action="ppaction://hlinksldjump"/>
            <a:extLst>
              <a:ext uri="{FF2B5EF4-FFF2-40B4-BE49-F238E27FC236}">
                <a16:creationId xmlns:a16="http://schemas.microsoft.com/office/drawing/2014/main" id="{A912C502-2EBE-584B-BD6C-C85A2A80881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5" y="3787830"/>
            <a:ext cx="341785" cy="341785"/>
          </a:xfrm>
          <a:prstGeom prst="rect">
            <a:avLst/>
          </a:prstGeom>
        </p:spPr>
      </p:pic>
      <p:pic>
        <p:nvPicPr>
          <p:cNvPr id="64" name="Graphic 63" descr="Caret Left with solid fill">
            <a:hlinkClick r:id="rId7" action="ppaction://hlinksldjump"/>
            <a:extLst>
              <a:ext uri="{FF2B5EF4-FFF2-40B4-BE49-F238E27FC236}">
                <a16:creationId xmlns:a16="http://schemas.microsoft.com/office/drawing/2014/main" id="{95667256-DD35-DB4F-9013-688F7223866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5" y="4427144"/>
            <a:ext cx="341785" cy="341785"/>
          </a:xfrm>
          <a:prstGeom prst="rect">
            <a:avLst/>
          </a:prstGeom>
        </p:spPr>
      </p:pic>
      <p:sp>
        <p:nvSpPr>
          <p:cNvPr id="65" name="TextBox 64">
            <a:hlinkClick r:id="rId10" action="ppaction://hlinksldjump"/>
            <a:extLst>
              <a:ext uri="{FF2B5EF4-FFF2-40B4-BE49-F238E27FC236}">
                <a16:creationId xmlns:a16="http://schemas.microsoft.com/office/drawing/2014/main" id="{D778D342-8820-9847-A3B6-55EB7A0A6637}"/>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4288718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picture containing vessel, barrel, outdoor, basement&#10;&#10;Description automatically generated">
            <a:extLst>
              <a:ext uri="{FF2B5EF4-FFF2-40B4-BE49-F238E27FC236}">
                <a16:creationId xmlns:a16="http://schemas.microsoft.com/office/drawing/2014/main" id="{BECF480A-040A-124D-8C3D-AF1FD5150F4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extBox 35">
            <a:extLst>
              <a:ext uri="{FF2B5EF4-FFF2-40B4-BE49-F238E27FC236}">
                <a16:creationId xmlns:a16="http://schemas.microsoft.com/office/drawing/2014/main" id="{CA3C717C-8675-2544-A6BA-C1DE7CA4C519}"/>
              </a:ext>
            </a:extLst>
          </p:cNvPr>
          <p:cNvSpPr txBox="1"/>
          <p:nvPr/>
        </p:nvSpPr>
        <p:spPr>
          <a:xfrm>
            <a:off x="5659416" y="4394753"/>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CHATEAU MONTROSE, ST. ESTEPHE, BORDEAUX, FRANCE</a:t>
            </a:r>
          </a:p>
        </p:txBody>
      </p:sp>
      <p:sp>
        <p:nvSpPr>
          <p:cNvPr id="38" name="TextBox 37">
            <a:extLst>
              <a:ext uri="{FF2B5EF4-FFF2-40B4-BE49-F238E27FC236}">
                <a16:creationId xmlns:a16="http://schemas.microsoft.com/office/drawing/2014/main" id="{F876C59F-1270-9741-A11F-DF00B906ADEF}"/>
              </a:ext>
            </a:extLst>
          </p:cNvPr>
          <p:cNvSpPr txBox="1"/>
          <p:nvPr/>
        </p:nvSpPr>
        <p:spPr>
          <a:xfrm>
            <a:off x="5416338" y="5052409"/>
            <a:ext cx="6492504" cy="1384995"/>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THIS BIG, TANNIC WINE IS POWERFUL AND CONCENTRATED. IT HAS SOMETHING OF THE CLASSIC SEVERITY OF A WINE FROM THIS ESTATE, BUT THAT’S MITIGATED BY THE RIPE, GENEROUS BLACKBERRY FRUITINESS AND THE FINAL FRESHNESS OF A 2012. A GREAT SUCCESS, TO DRINK </a:t>
            </a:r>
          </a:p>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FROM 2022.</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39" name="TextBox 38">
            <a:extLst>
              <a:ext uri="{FF2B5EF4-FFF2-40B4-BE49-F238E27FC236}">
                <a16:creationId xmlns:a16="http://schemas.microsoft.com/office/drawing/2014/main" id="{B2605F0D-C525-674F-827C-1521A787B2DB}"/>
              </a:ext>
            </a:extLst>
          </p:cNvPr>
          <p:cNvSpPr txBox="1"/>
          <p:nvPr/>
        </p:nvSpPr>
        <p:spPr>
          <a:xfrm>
            <a:off x="7689966" y="943996"/>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$270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$1620</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$3240</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0" name="Straight Connector 39">
            <a:extLst>
              <a:ext uri="{FF2B5EF4-FFF2-40B4-BE49-F238E27FC236}">
                <a16:creationId xmlns:a16="http://schemas.microsoft.com/office/drawing/2014/main" id="{6F2D8C12-32D9-F644-9793-B3D7FE34F6B3}"/>
              </a:ext>
            </a:extLst>
          </p:cNvPr>
          <p:cNvCxnSpPr>
            <a:cxnSpLocks/>
          </p:cNvCxnSpPr>
          <p:nvPr/>
        </p:nvCxnSpPr>
        <p:spPr>
          <a:xfrm>
            <a:off x="10020057" y="1635978"/>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1F8BAE-C8F1-6F41-BD64-FD6AF68975D0}"/>
              </a:ext>
            </a:extLst>
          </p:cNvPr>
          <p:cNvCxnSpPr>
            <a:cxnSpLocks/>
          </p:cNvCxnSpPr>
          <p:nvPr/>
        </p:nvCxnSpPr>
        <p:spPr>
          <a:xfrm>
            <a:off x="10020057" y="2342560"/>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0962" name="Picture 2" descr="2012 Château Montrose Saint-Estèphe (Grand Cru Classé) | Vivino">
            <a:extLst>
              <a:ext uri="{FF2B5EF4-FFF2-40B4-BE49-F238E27FC236}">
                <a16:creationId xmlns:a16="http://schemas.microsoft.com/office/drawing/2014/main" id="{DD124FD5-4422-7849-A6C7-3116C6015A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0768" y="893574"/>
            <a:ext cx="903644" cy="338866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descr="A picture containing vessel, barrel, outdoor, basement&#10;&#10;Description automatically generated">
            <a:extLst>
              <a:ext uri="{FF2B5EF4-FFF2-40B4-BE49-F238E27FC236}">
                <a16:creationId xmlns:a16="http://schemas.microsoft.com/office/drawing/2014/main" id="{7C2B07A5-5F4C-E142-B578-271FA82D3E8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1345"/>
            <a:ext cx="12191998" cy="6858000"/>
          </a:xfrm>
          <a:prstGeom prst="rect">
            <a:avLst/>
          </a:prstGeom>
        </p:spPr>
      </p:pic>
      <p:sp>
        <p:nvSpPr>
          <p:cNvPr id="45" name="Rectangle 44">
            <a:extLst>
              <a:ext uri="{FF2B5EF4-FFF2-40B4-BE49-F238E27FC236}">
                <a16:creationId xmlns:a16="http://schemas.microsoft.com/office/drawing/2014/main" id="{82E109AD-CEA0-C344-B88D-8D261F16EEB7}"/>
              </a:ext>
            </a:extLst>
          </p:cNvPr>
          <p:cNvSpPr/>
          <p:nvPr/>
        </p:nvSpPr>
        <p:spPr>
          <a:xfrm>
            <a:off x="0" y="6851345"/>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hlinkClick r:id="rId4" action="ppaction://hlinksldjump"/>
            <a:extLst>
              <a:ext uri="{FF2B5EF4-FFF2-40B4-BE49-F238E27FC236}">
                <a16:creationId xmlns:a16="http://schemas.microsoft.com/office/drawing/2014/main" id="{E6D300C1-D5F9-E549-B622-15BCC3A081FD}"/>
              </a:ext>
            </a:extLst>
          </p:cNvPr>
          <p:cNvSpPr txBox="1"/>
          <p:nvPr/>
        </p:nvSpPr>
        <p:spPr>
          <a:xfrm>
            <a:off x="913113" y="1834227"/>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JESSE’S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28" name="TextBox 27">
            <a:extLst>
              <a:ext uri="{FF2B5EF4-FFF2-40B4-BE49-F238E27FC236}">
                <a16:creationId xmlns:a16="http://schemas.microsoft.com/office/drawing/2014/main" id="{899E4FA4-EDAB-0A49-B947-467F8D2EFEF8}"/>
              </a:ext>
            </a:extLst>
          </p:cNvPr>
          <p:cNvSpPr txBox="1"/>
          <p:nvPr/>
        </p:nvSpPr>
        <p:spPr>
          <a:xfrm>
            <a:off x="907864" y="2542113"/>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29" name="Straight Connector 28">
            <a:extLst>
              <a:ext uri="{FF2B5EF4-FFF2-40B4-BE49-F238E27FC236}">
                <a16:creationId xmlns:a16="http://schemas.microsoft.com/office/drawing/2014/main" id="{05759B78-3ED4-3040-8FF2-757E1F3E077E}"/>
              </a:ext>
            </a:extLst>
          </p:cNvPr>
          <p:cNvCxnSpPr>
            <a:cxnSpLocks/>
          </p:cNvCxnSpPr>
          <p:nvPr/>
        </p:nvCxnSpPr>
        <p:spPr>
          <a:xfrm>
            <a:off x="907864" y="300609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hlinkClick r:id="rId5" action="ppaction://hlinksldjump"/>
            <a:extLst>
              <a:ext uri="{FF2B5EF4-FFF2-40B4-BE49-F238E27FC236}">
                <a16:creationId xmlns:a16="http://schemas.microsoft.com/office/drawing/2014/main" id="{CB757051-0494-8B4C-AD76-D6EF6BC9BCEB}"/>
              </a:ext>
            </a:extLst>
          </p:cNvPr>
          <p:cNvSpPr txBox="1"/>
          <p:nvPr/>
        </p:nvSpPr>
        <p:spPr>
          <a:xfrm>
            <a:off x="907863" y="3072920"/>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HERAS CORDON</a:t>
            </a:r>
          </a:p>
        </p:txBody>
      </p:sp>
      <p:cxnSp>
        <p:nvCxnSpPr>
          <p:cNvPr id="31" name="Straight Connector 30">
            <a:extLst>
              <a:ext uri="{FF2B5EF4-FFF2-40B4-BE49-F238E27FC236}">
                <a16:creationId xmlns:a16="http://schemas.microsoft.com/office/drawing/2014/main" id="{45615104-80BA-0148-93F0-8E30E18882A7}"/>
              </a:ext>
            </a:extLst>
          </p:cNvPr>
          <p:cNvCxnSpPr>
            <a:cxnSpLocks/>
          </p:cNvCxnSpPr>
          <p:nvPr/>
        </p:nvCxnSpPr>
        <p:spPr>
          <a:xfrm>
            <a:off x="907861" y="362114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hlinkClick r:id="rId6" action="ppaction://hlinksldjump"/>
            <a:extLst>
              <a:ext uri="{FF2B5EF4-FFF2-40B4-BE49-F238E27FC236}">
                <a16:creationId xmlns:a16="http://schemas.microsoft.com/office/drawing/2014/main" id="{0D6DA165-E8CC-8344-A38D-62A2972DE1DF}"/>
              </a:ext>
            </a:extLst>
          </p:cNvPr>
          <p:cNvSpPr txBox="1"/>
          <p:nvPr/>
        </p:nvSpPr>
        <p:spPr>
          <a:xfrm>
            <a:off x="907861" y="371729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FRANCOIS BUFFET</a:t>
            </a:r>
          </a:p>
        </p:txBody>
      </p:sp>
      <p:cxnSp>
        <p:nvCxnSpPr>
          <p:cNvPr id="33" name="Straight Connector 32">
            <a:extLst>
              <a:ext uri="{FF2B5EF4-FFF2-40B4-BE49-F238E27FC236}">
                <a16:creationId xmlns:a16="http://schemas.microsoft.com/office/drawing/2014/main" id="{D3E14E9B-EF34-F24E-838F-0D08E130E656}"/>
              </a:ext>
            </a:extLst>
          </p:cNvPr>
          <p:cNvCxnSpPr>
            <a:cxnSpLocks/>
          </p:cNvCxnSpPr>
          <p:nvPr/>
        </p:nvCxnSpPr>
        <p:spPr>
          <a:xfrm>
            <a:off x="907860" y="4271353"/>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hlinkClick r:id="rId7" action="ppaction://hlinksldjump"/>
            <a:extLst>
              <a:ext uri="{FF2B5EF4-FFF2-40B4-BE49-F238E27FC236}">
                <a16:creationId xmlns:a16="http://schemas.microsoft.com/office/drawing/2014/main" id="{621723A2-0874-B24C-8F03-D3468EB0EEC4}"/>
              </a:ext>
            </a:extLst>
          </p:cNvPr>
          <p:cNvSpPr txBox="1"/>
          <p:nvPr/>
        </p:nvSpPr>
        <p:spPr>
          <a:xfrm>
            <a:off x="907860" y="4362953"/>
            <a:ext cx="3304896" cy="292388"/>
          </a:xfrm>
          <a:prstGeom prst="rect">
            <a:avLst/>
          </a:prstGeom>
          <a:noFill/>
        </p:spPr>
        <p:txBody>
          <a:bodyPr wrap="square" rtlCol="0">
            <a:spAutoFit/>
          </a:bodyPr>
          <a:lstStyle/>
          <a:p>
            <a:r>
              <a:rPr lang="en-US" sz="1300" spc="600" dirty="0">
                <a:solidFill>
                  <a:schemeClr val="bg1"/>
                </a:solidFill>
                <a:latin typeface="Avenir Book" panose="02000503020000020003" pitchFamily="2" charset="0"/>
                <a:ea typeface="Heiti SC Medium" pitchFamily="2" charset="-128"/>
                <a:cs typeface="Aharoni" panose="02010803020104030203" pitchFamily="2" charset="-79"/>
              </a:rPr>
              <a:t>CHATEAU MONTROSE</a:t>
            </a:r>
          </a:p>
        </p:txBody>
      </p:sp>
      <p:sp>
        <p:nvSpPr>
          <p:cNvPr id="35" name="TextBox 34">
            <a:extLst>
              <a:ext uri="{FF2B5EF4-FFF2-40B4-BE49-F238E27FC236}">
                <a16:creationId xmlns:a16="http://schemas.microsoft.com/office/drawing/2014/main" id="{0C08BEE1-FC46-7B4D-9AAB-EAFADF3DF468}"/>
              </a:ext>
            </a:extLst>
          </p:cNvPr>
          <p:cNvSpPr txBox="1"/>
          <p:nvPr/>
        </p:nvSpPr>
        <p:spPr>
          <a:xfrm>
            <a:off x="907860" y="3302562"/>
            <a:ext cx="3649390"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RIOJA, SPAIN</a:t>
            </a:r>
          </a:p>
        </p:txBody>
      </p:sp>
      <p:sp>
        <p:nvSpPr>
          <p:cNvPr id="42" name="TextBox 41">
            <a:extLst>
              <a:ext uri="{FF2B5EF4-FFF2-40B4-BE49-F238E27FC236}">
                <a16:creationId xmlns:a16="http://schemas.microsoft.com/office/drawing/2014/main" id="{D7D9C46A-A89F-5B41-AADD-86D824663555}"/>
              </a:ext>
            </a:extLst>
          </p:cNvPr>
          <p:cNvSpPr txBox="1"/>
          <p:nvPr/>
        </p:nvSpPr>
        <p:spPr>
          <a:xfrm>
            <a:off x="907860" y="395675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BURGUNDY, FRANCE</a:t>
            </a:r>
          </a:p>
        </p:txBody>
      </p:sp>
      <p:sp>
        <p:nvSpPr>
          <p:cNvPr id="46" name="TextBox 45">
            <a:extLst>
              <a:ext uri="{FF2B5EF4-FFF2-40B4-BE49-F238E27FC236}">
                <a16:creationId xmlns:a16="http://schemas.microsoft.com/office/drawing/2014/main" id="{BBAD7852-FD48-164A-8B32-2757E05C1C48}"/>
              </a:ext>
            </a:extLst>
          </p:cNvPr>
          <p:cNvSpPr txBox="1"/>
          <p:nvPr/>
        </p:nvSpPr>
        <p:spPr>
          <a:xfrm>
            <a:off x="907860" y="4602449"/>
            <a:ext cx="3126506"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BORDEAUX, FRANCE</a:t>
            </a:r>
          </a:p>
        </p:txBody>
      </p:sp>
      <p:pic>
        <p:nvPicPr>
          <p:cNvPr id="60" name="Graphic 59" descr="Caret Left with solid fill">
            <a:hlinkClick r:id="rId5" action="ppaction://hlinksldjump"/>
            <a:extLst>
              <a:ext uri="{FF2B5EF4-FFF2-40B4-BE49-F238E27FC236}">
                <a16:creationId xmlns:a16="http://schemas.microsoft.com/office/drawing/2014/main" id="{B00EAA92-6A9C-5846-99BC-61C85B525BB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5" y="3129358"/>
            <a:ext cx="341785" cy="341785"/>
          </a:xfrm>
          <a:prstGeom prst="rect">
            <a:avLst/>
          </a:prstGeom>
        </p:spPr>
      </p:pic>
      <p:pic>
        <p:nvPicPr>
          <p:cNvPr id="61" name="Graphic 60" descr="Caret Left with solid fill">
            <a:hlinkClick r:id="rId6" action="ppaction://hlinksldjump"/>
            <a:extLst>
              <a:ext uri="{FF2B5EF4-FFF2-40B4-BE49-F238E27FC236}">
                <a16:creationId xmlns:a16="http://schemas.microsoft.com/office/drawing/2014/main" id="{6E89409C-4E13-1847-8F36-A87CF8E0A90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5" y="3787830"/>
            <a:ext cx="341785" cy="341785"/>
          </a:xfrm>
          <a:prstGeom prst="rect">
            <a:avLst/>
          </a:prstGeom>
        </p:spPr>
      </p:pic>
      <p:pic>
        <p:nvPicPr>
          <p:cNvPr id="64" name="Graphic 63" descr="Caret Left with solid fill">
            <a:hlinkClick r:id="rId7" action="ppaction://hlinksldjump"/>
            <a:extLst>
              <a:ext uri="{FF2B5EF4-FFF2-40B4-BE49-F238E27FC236}">
                <a16:creationId xmlns:a16="http://schemas.microsoft.com/office/drawing/2014/main" id="{9EB32F03-381B-1942-BD6D-66C10CF3DC9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3475" y="4427144"/>
            <a:ext cx="341785" cy="341785"/>
          </a:xfrm>
          <a:prstGeom prst="rect">
            <a:avLst/>
          </a:prstGeom>
        </p:spPr>
      </p:pic>
      <p:sp>
        <p:nvSpPr>
          <p:cNvPr id="65" name="TextBox 64">
            <a:hlinkClick r:id="rId10" action="ppaction://hlinksldjump"/>
            <a:extLst>
              <a:ext uri="{FF2B5EF4-FFF2-40B4-BE49-F238E27FC236}">
                <a16:creationId xmlns:a16="http://schemas.microsoft.com/office/drawing/2014/main" id="{39958417-0F0E-1748-BBD1-7F1F896CE8EE}"/>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276070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sky, snow, day&#10;&#10;Description automatically generated">
            <a:extLst>
              <a:ext uri="{FF2B5EF4-FFF2-40B4-BE49-F238E27FC236}">
                <a16:creationId xmlns:a16="http://schemas.microsoft.com/office/drawing/2014/main" id="{50D614F7-E25E-D343-BD33-8D0C8BB7D1D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Box 6">
            <a:hlinkClick r:id="rId3" action="ppaction://hlinksldjump"/>
            <a:extLst>
              <a:ext uri="{FF2B5EF4-FFF2-40B4-BE49-F238E27FC236}">
                <a16:creationId xmlns:a16="http://schemas.microsoft.com/office/drawing/2014/main" id="{35CE0F78-BC3F-6E46-8BA9-062E9E1222AB}"/>
              </a:ext>
            </a:extLst>
          </p:cNvPr>
          <p:cNvSpPr txBox="1"/>
          <p:nvPr/>
        </p:nvSpPr>
        <p:spPr>
          <a:xfrm>
            <a:off x="0" y="3580042"/>
            <a:ext cx="12191999" cy="1323439"/>
          </a:xfrm>
          <a:prstGeom prst="rect">
            <a:avLst/>
          </a:prstGeom>
          <a:noFill/>
        </p:spPr>
        <p:txBody>
          <a:bodyPr wrap="square" rtlCol="0">
            <a:spAutoFit/>
          </a:bodyPr>
          <a:lstStyle/>
          <a:p>
            <a:pPr algn="ctr"/>
            <a:r>
              <a:rPr lang="en-US" sz="8000" spc="600" dirty="0">
                <a:solidFill>
                  <a:schemeClr val="bg1"/>
                </a:solidFill>
                <a:latin typeface="Bodoni 72 Book" pitchFamily="2" charset="0"/>
                <a:cs typeface="Didot" panose="02000503000000020003" pitchFamily="2" charset="-79"/>
              </a:rPr>
              <a:t>WHITES</a:t>
            </a:r>
          </a:p>
        </p:txBody>
      </p:sp>
      <p:cxnSp>
        <p:nvCxnSpPr>
          <p:cNvPr id="9" name="Straight Connector 8">
            <a:extLst>
              <a:ext uri="{FF2B5EF4-FFF2-40B4-BE49-F238E27FC236}">
                <a16:creationId xmlns:a16="http://schemas.microsoft.com/office/drawing/2014/main" id="{8753C87D-16F4-2D40-9808-4B8B1C9CC958}"/>
              </a:ext>
            </a:extLst>
          </p:cNvPr>
          <p:cNvCxnSpPr/>
          <p:nvPr/>
        </p:nvCxnSpPr>
        <p:spPr>
          <a:xfrm>
            <a:off x="1387811" y="3429000"/>
            <a:ext cx="94163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hlinkClick r:id="rId3" action="ppaction://hlinksldjump"/>
            <a:extLst>
              <a:ext uri="{FF2B5EF4-FFF2-40B4-BE49-F238E27FC236}">
                <a16:creationId xmlns:a16="http://schemas.microsoft.com/office/drawing/2014/main" id="{046113E0-99BE-6A43-9FF1-30F8D3D00AFD}"/>
              </a:ext>
            </a:extLst>
          </p:cNvPr>
          <p:cNvSpPr txBox="1"/>
          <p:nvPr/>
        </p:nvSpPr>
        <p:spPr>
          <a:xfrm>
            <a:off x="2" y="2169963"/>
            <a:ext cx="12191999" cy="1107996"/>
          </a:xfrm>
          <a:prstGeom prst="rect">
            <a:avLst/>
          </a:prstGeom>
          <a:noFill/>
        </p:spPr>
        <p:txBody>
          <a:bodyPr wrap="square" rtlCol="0">
            <a:spAutoFit/>
          </a:bodyPr>
          <a:lstStyle/>
          <a:p>
            <a:pPr algn="ctr"/>
            <a:r>
              <a:rPr lang="en-US" sz="6600" spc="600" dirty="0">
                <a:solidFill>
                  <a:schemeClr val="bg1"/>
                </a:solidFill>
                <a:latin typeface="Avenir Book" panose="02000503020000020003" pitchFamily="2" charset="0"/>
                <a:ea typeface="Heiti SC Medium" pitchFamily="2" charset="-128"/>
                <a:cs typeface="Aharoni" panose="02010803020104030203" pitchFamily="2" charset="-79"/>
              </a:rPr>
              <a:t>JESSE’S PICKS</a:t>
            </a:r>
          </a:p>
        </p:txBody>
      </p:sp>
      <p:sp>
        <p:nvSpPr>
          <p:cNvPr id="12" name="TextBox 11">
            <a:hlinkClick r:id="rId4" action="ppaction://hlinksldjump"/>
            <a:extLst>
              <a:ext uri="{FF2B5EF4-FFF2-40B4-BE49-F238E27FC236}">
                <a16:creationId xmlns:a16="http://schemas.microsoft.com/office/drawing/2014/main" id="{223597E9-80B1-A645-9EED-906D917F5B7D}"/>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2571281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outdoor, sky, snow, day&#10;&#10;Description automatically generated">
            <a:extLst>
              <a:ext uri="{FF2B5EF4-FFF2-40B4-BE49-F238E27FC236}">
                <a16:creationId xmlns:a16="http://schemas.microsoft.com/office/drawing/2014/main" id="{58CA4ED3-26B6-1B42-92A3-48264CD8EA5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0" name="Rectangle 29">
            <a:extLst>
              <a:ext uri="{FF2B5EF4-FFF2-40B4-BE49-F238E27FC236}">
                <a16:creationId xmlns:a16="http://schemas.microsoft.com/office/drawing/2014/main" id="{8E8EB834-1A9D-1F41-BC49-FC702756EC2D}"/>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13C7280A-C38A-584E-AD8A-76999DBB819A}"/>
              </a:ext>
            </a:extLst>
          </p:cNvPr>
          <p:cNvSpPr txBox="1"/>
          <p:nvPr/>
        </p:nvSpPr>
        <p:spPr>
          <a:xfrm>
            <a:off x="907864" y="2542113"/>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7" name="Straight Connector 6">
            <a:extLst>
              <a:ext uri="{FF2B5EF4-FFF2-40B4-BE49-F238E27FC236}">
                <a16:creationId xmlns:a16="http://schemas.microsoft.com/office/drawing/2014/main" id="{08FF89B0-31F9-A441-9523-6CA9C478F82A}"/>
              </a:ext>
            </a:extLst>
          </p:cNvPr>
          <p:cNvCxnSpPr>
            <a:cxnSpLocks/>
          </p:cNvCxnSpPr>
          <p:nvPr/>
        </p:nvCxnSpPr>
        <p:spPr>
          <a:xfrm>
            <a:off x="907864" y="300609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hlinkClick r:id="rId3" action="ppaction://hlinksldjump"/>
            <a:extLst>
              <a:ext uri="{FF2B5EF4-FFF2-40B4-BE49-F238E27FC236}">
                <a16:creationId xmlns:a16="http://schemas.microsoft.com/office/drawing/2014/main" id="{F1539ACA-83C1-5144-973B-D38A705605B2}"/>
              </a:ext>
            </a:extLst>
          </p:cNvPr>
          <p:cNvSpPr txBox="1"/>
          <p:nvPr/>
        </p:nvSpPr>
        <p:spPr>
          <a:xfrm>
            <a:off x="907863" y="3072920"/>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MARY TAYLOR</a:t>
            </a:r>
          </a:p>
        </p:txBody>
      </p:sp>
      <p:cxnSp>
        <p:nvCxnSpPr>
          <p:cNvPr id="9" name="Straight Connector 8">
            <a:extLst>
              <a:ext uri="{FF2B5EF4-FFF2-40B4-BE49-F238E27FC236}">
                <a16:creationId xmlns:a16="http://schemas.microsoft.com/office/drawing/2014/main" id="{0EBDE35A-620A-1B48-9DD6-99EDF2F0AEAB}"/>
              </a:ext>
            </a:extLst>
          </p:cNvPr>
          <p:cNvCxnSpPr>
            <a:cxnSpLocks/>
          </p:cNvCxnSpPr>
          <p:nvPr/>
        </p:nvCxnSpPr>
        <p:spPr>
          <a:xfrm>
            <a:off x="907861" y="362114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hlinkClick r:id="rId4" action="ppaction://hlinksldjump"/>
            <a:extLst>
              <a:ext uri="{FF2B5EF4-FFF2-40B4-BE49-F238E27FC236}">
                <a16:creationId xmlns:a16="http://schemas.microsoft.com/office/drawing/2014/main" id="{2808187C-0B2B-854C-B1C6-3535B3A431D2}"/>
              </a:ext>
            </a:extLst>
          </p:cNvPr>
          <p:cNvSpPr txBox="1"/>
          <p:nvPr/>
        </p:nvSpPr>
        <p:spPr>
          <a:xfrm>
            <a:off x="907861" y="371729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CAVE SPRING</a:t>
            </a:r>
          </a:p>
        </p:txBody>
      </p:sp>
      <p:cxnSp>
        <p:nvCxnSpPr>
          <p:cNvPr id="11" name="Straight Connector 10">
            <a:extLst>
              <a:ext uri="{FF2B5EF4-FFF2-40B4-BE49-F238E27FC236}">
                <a16:creationId xmlns:a16="http://schemas.microsoft.com/office/drawing/2014/main" id="{26469667-F03F-DE40-A1B0-98F738324B3C}"/>
              </a:ext>
            </a:extLst>
          </p:cNvPr>
          <p:cNvCxnSpPr>
            <a:cxnSpLocks/>
          </p:cNvCxnSpPr>
          <p:nvPr/>
        </p:nvCxnSpPr>
        <p:spPr>
          <a:xfrm>
            <a:off x="907860" y="4271353"/>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hlinkClick r:id="rId5" action="ppaction://hlinksldjump"/>
            <a:extLst>
              <a:ext uri="{FF2B5EF4-FFF2-40B4-BE49-F238E27FC236}">
                <a16:creationId xmlns:a16="http://schemas.microsoft.com/office/drawing/2014/main" id="{DDA6BE76-6780-E44F-905D-CA58CD383A77}"/>
              </a:ext>
            </a:extLst>
          </p:cNvPr>
          <p:cNvSpPr txBox="1"/>
          <p:nvPr/>
        </p:nvSpPr>
        <p:spPr>
          <a:xfrm>
            <a:off x="907860" y="4362953"/>
            <a:ext cx="3126506" cy="292388"/>
          </a:xfrm>
          <a:prstGeom prst="rect">
            <a:avLst/>
          </a:prstGeom>
          <a:noFill/>
        </p:spPr>
        <p:txBody>
          <a:bodyPr wrap="square" rtlCol="0">
            <a:spAutoFit/>
          </a:bodyPr>
          <a:lstStyle/>
          <a:p>
            <a:r>
              <a:rPr lang="en-US" sz="1300" spc="600" dirty="0">
                <a:solidFill>
                  <a:schemeClr val="bg1"/>
                </a:solidFill>
                <a:latin typeface="Avenir Book" panose="02000503020000020003" pitchFamily="2" charset="0"/>
                <a:ea typeface="Heiti SC Medium" pitchFamily="2" charset="-128"/>
                <a:cs typeface="Aharoni" panose="02010803020104030203" pitchFamily="2" charset="-79"/>
              </a:rPr>
              <a:t>JEAN-LOUIS</a:t>
            </a:r>
          </a:p>
        </p:txBody>
      </p:sp>
      <p:sp>
        <p:nvSpPr>
          <p:cNvPr id="15" name="TextBox 14">
            <a:extLst>
              <a:ext uri="{FF2B5EF4-FFF2-40B4-BE49-F238E27FC236}">
                <a16:creationId xmlns:a16="http://schemas.microsoft.com/office/drawing/2014/main" id="{13F228DB-A011-8D4F-A2FE-69802C11297B}"/>
              </a:ext>
            </a:extLst>
          </p:cNvPr>
          <p:cNvSpPr txBox="1"/>
          <p:nvPr/>
        </p:nvSpPr>
        <p:spPr>
          <a:xfrm>
            <a:off x="907860" y="3302562"/>
            <a:ext cx="3649390"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LOIRE VALLEY, FRANCE</a:t>
            </a:r>
          </a:p>
        </p:txBody>
      </p:sp>
      <p:sp>
        <p:nvSpPr>
          <p:cNvPr id="16" name="TextBox 15">
            <a:extLst>
              <a:ext uri="{FF2B5EF4-FFF2-40B4-BE49-F238E27FC236}">
                <a16:creationId xmlns:a16="http://schemas.microsoft.com/office/drawing/2014/main" id="{96A32CC0-6450-6741-8FFD-0248701D5AA8}"/>
              </a:ext>
            </a:extLst>
          </p:cNvPr>
          <p:cNvSpPr txBox="1"/>
          <p:nvPr/>
        </p:nvSpPr>
        <p:spPr>
          <a:xfrm>
            <a:off x="907860" y="395675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NIAGARA PENINSULA</a:t>
            </a:r>
          </a:p>
        </p:txBody>
      </p:sp>
      <p:sp>
        <p:nvSpPr>
          <p:cNvPr id="17" name="TextBox 16">
            <a:extLst>
              <a:ext uri="{FF2B5EF4-FFF2-40B4-BE49-F238E27FC236}">
                <a16:creationId xmlns:a16="http://schemas.microsoft.com/office/drawing/2014/main" id="{E6BADF19-64DD-E547-82E4-97F3647821E7}"/>
              </a:ext>
            </a:extLst>
          </p:cNvPr>
          <p:cNvSpPr txBox="1"/>
          <p:nvPr/>
        </p:nvSpPr>
        <p:spPr>
          <a:xfrm>
            <a:off x="907860" y="4602449"/>
            <a:ext cx="3126506"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RHONE, FRANCE</a:t>
            </a:r>
          </a:p>
        </p:txBody>
      </p:sp>
      <p:pic>
        <p:nvPicPr>
          <p:cNvPr id="20" name="Graphic 19" descr="Caret Left with solid fill">
            <a:hlinkClick r:id="rId3" action="ppaction://hlinksldjump"/>
            <a:extLst>
              <a:ext uri="{FF2B5EF4-FFF2-40B4-BE49-F238E27FC236}">
                <a16:creationId xmlns:a16="http://schemas.microsoft.com/office/drawing/2014/main" id="{B8B298C6-7F4E-2C46-A151-90FEBD2A652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3863475" y="3129358"/>
            <a:ext cx="341785" cy="341785"/>
          </a:xfrm>
          <a:prstGeom prst="rect">
            <a:avLst/>
          </a:prstGeom>
        </p:spPr>
      </p:pic>
      <p:pic>
        <p:nvPicPr>
          <p:cNvPr id="21" name="Graphic 20" descr="Caret Left with solid fill">
            <a:hlinkClick r:id="rId4" action="ppaction://hlinksldjump"/>
            <a:extLst>
              <a:ext uri="{FF2B5EF4-FFF2-40B4-BE49-F238E27FC236}">
                <a16:creationId xmlns:a16="http://schemas.microsoft.com/office/drawing/2014/main" id="{236405E2-1EFA-B64C-87E7-B58BEDA929C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3863475" y="3787830"/>
            <a:ext cx="341785" cy="341785"/>
          </a:xfrm>
          <a:prstGeom prst="rect">
            <a:avLst/>
          </a:prstGeom>
        </p:spPr>
      </p:pic>
      <p:pic>
        <p:nvPicPr>
          <p:cNvPr id="22" name="Graphic 21" descr="Caret Left with solid fill">
            <a:hlinkClick r:id="rId5" action="ppaction://hlinksldjump"/>
            <a:extLst>
              <a:ext uri="{FF2B5EF4-FFF2-40B4-BE49-F238E27FC236}">
                <a16:creationId xmlns:a16="http://schemas.microsoft.com/office/drawing/2014/main" id="{83765942-771B-A14D-9F1A-1C0C1A9EC1A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3863475" y="4427144"/>
            <a:ext cx="341785" cy="341785"/>
          </a:xfrm>
          <a:prstGeom prst="rect">
            <a:avLst/>
          </a:prstGeom>
        </p:spPr>
      </p:pic>
      <p:pic>
        <p:nvPicPr>
          <p:cNvPr id="24" name="Picture 23" descr="A picture containing outdoor, sky, snow, day&#10;&#10;Description automatically generated">
            <a:extLst>
              <a:ext uri="{FF2B5EF4-FFF2-40B4-BE49-F238E27FC236}">
                <a16:creationId xmlns:a16="http://schemas.microsoft.com/office/drawing/2014/main" id="{64F18691-5CD1-A842-B56C-0A1435DA8C3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45036"/>
            <a:ext cx="12192000" cy="6845036"/>
          </a:xfrm>
          <a:prstGeom prst="rect">
            <a:avLst/>
          </a:prstGeom>
        </p:spPr>
      </p:pic>
      <p:pic>
        <p:nvPicPr>
          <p:cNvPr id="25" name="Picture 24" descr="A picture containing outdoor, sky, snow, day&#10;&#10;Description automatically generated">
            <a:extLst>
              <a:ext uri="{FF2B5EF4-FFF2-40B4-BE49-F238E27FC236}">
                <a16:creationId xmlns:a16="http://schemas.microsoft.com/office/drawing/2014/main" id="{A8886398-9BBF-CC46-A848-94A75A1940F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8000"/>
            <a:ext cx="12192000" cy="6858000"/>
          </a:xfrm>
          <a:prstGeom prst="rect">
            <a:avLst/>
          </a:prstGeom>
        </p:spPr>
      </p:pic>
      <p:sp>
        <p:nvSpPr>
          <p:cNvPr id="26" name="Rectangle 25">
            <a:extLst>
              <a:ext uri="{FF2B5EF4-FFF2-40B4-BE49-F238E27FC236}">
                <a16:creationId xmlns:a16="http://schemas.microsoft.com/office/drawing/2014/main" id="{DD0E7579-C310-4648-ABC9-D4CFE6A4FBB3}"/>
              </a:ext>
            </a:extLst>
          </p:cNvPr>
          <p:cNvSpPr/>
          <p:nvPr/>
        </p:nvSpPr>
        <p:spPr>
          <a:xfrm>
            <a:off x="0" y="6825764"/>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hlinkClick r:id="rId8" action="ppaction://hlinksldjump"/>
            <a:extLst>
              <a:ext uri="{FF2B5EF4-FFF2-40B4-BE49-F238E27FC236}">
                <a16:creationId xmlns:a16="http://schemas.microsoft.com/office/drawing/2014/main" id="{C201A4D2-6A76-F641-A35C-3DEA51DACD17}"/>
              </a:ext>
            </a:extLst>
          </p:cNvPr>
          <p:cNvSpPr txBox="1"/>
          <p:nvPr/>
        </p:nvSpPr>
        <p:spPr>
          <a:xfrm>
            <a:off x="913113" y="1834227"/>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JESSE’S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31" name="TextBox 30">
            <a:hlinkClick r:id="rId9" action="ppaction://hlinksldjump"/>
            <a:extLst>
              <a:ext uri="{FF2B5EF4-FFF2-40B4-BE49-F238E27FC236}">
                <a16:creationId xmlns:a16="http://schemas.microsoft.com/office/drawing/2014/main" id="{44520033-4CD9-CF45-966A-8C102A3D28B9}"/>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2523684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outdoor, sky, snow, day&#10;&#10;Description automatically generated">
            <a:extLst>
              <a:ext uri="{FF2B5EF4-FFF2-40B4-BE49-F238E27FC236}">
                <a16:creationId xmlns:a16="http://schemas.microsoft.com/office/drawing/2014/main" id="{29EE148A-BEA5-E449-B053-831D6BFA706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845048A5-94F2-FF4B-9DBA-499F65E99513}"/>
              </a:ext>
            </a:extLst>
          </p:cNvPr>
          <p:cNvSpPr txBox="1"/>
          <p:nvPr/>
        </p:nvSpPr>
        <p:spPr>
          <a:xfrm>
            <a:off x="5653145" y="4242130"/>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MARY TAYLOR, ANJOU, LOIRE VALLEY, FRANCE</a:t>
            </a:r>
          </a:p>
        </p:txBody>
      </p:sp>
      <p:sp>
        <p:nvSpPr>
          <p:cNvPr id="23" name="TextBox 22">
            <a:extLst>
              <a:ext uri="{FF2B5EF4-FFF2-40B4-BE49-F238E27FC236}">
                <a16:creationId xmlns:a16="http://schemas.microsoft.com/office/drawing/2014/main" id="{40CE058C-C973-6E4A-A020-F9B7D5961BFC}"/>
              </a:ext>
            </a:extLst>
          </p:cNvPr>
          <p:cNvSpPr txBox="1"/>
          <p:nvPr/>
        </p:nvSpPr>
        <p:spPr>
          <a:xfrm>
            <a:off x="5410067" y="4899786"/>
            <a:ext cx="6492504" cy="1569660"/>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IN THIS CHENIN BLANC THERE IS THIS HONEYED AND YELLOW APPLE FRUIT FORWARDNESS THAT TAKES OVER THE AROMATIC FRONT. THIS IS FOLLOWED BY FLESHINESS AND SUCCULENCE LIKE BITING INTO A RIPE AND TART STONE FRUIT, A PEACH PER SE THOUGH IN CHENIN TERMS ITS REALLY QUITE DRY. GOOD SHINE AND ACID STRENGTH PROPELS THE WINE FORWARD AND AS ANJOU BLANC IT SUCCEEDS WITH FLYING COLURS. DRINK 2023-2025.</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24" name="TextBox 23">
            <a:extLst>
              <a:ext uri="{FF2B5EF4-FFF2-40B4-BE49-F238E27FC236}">
                <a16:creationId xmlns:a16="http://schemas.microsoft.com/office/drawing/2014/main" id="{16EE7D3F-B631-4246-B6BF-9531AA6DA5D7}"/>
              </a:ext>
            </a:extLst>
          </p:cNvPr>
          <p:cNvSpPr txBox="1"/>
          <p:nvPr/>
        </p:nvSpPr>
        <p:spPr>
          <a:xfrm>
            <a:off x="7683695" y="791373"/>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$38</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$228</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$456</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25" name="Straight Connector 24">
            <a:extLst>
              <a:ext uri="{FF2B5EF4-FFF2-40B4-BE49-F238E27FC236}">
                <a16:creationId xmlns:a16="http://schemas.microsoft.com/office/drawing/2014/main" id="{4D2ECC2B-0790-6C48-9A1C-A3C9C0BB207C}"/>
              </a:ext>
            </a:extLst>
          </p:cNvPr>
          <p:cNvCxnSpPr>
            <a:cxnSpLocks/>
          </p:cNvCxnSpPr>
          <p:nvPr/>
        </p:nvCxnSpPr>
        <p:spPr>
          <a:xfrm>
            <a:off x="10013786" y="1483355"/>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A1716FA-29F6-494B-9022-70C08ED77632}"/>
              </a:ext>
            </a:extLst>
          </p:cNvPr>
          <p:cNvCxnSpPr>
            <a:cxnSpLocks/>
          </p:cNvCxnSpPr>
          <p:nvPr/>
        </p:nvCxnSpPr>
        <p:spPr>
          <a:xfrm>
            <a:off x="10013786" y="218993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3010" name="Picture 2" descr="Mary Taylor Anjou Blanc, Loire Valley, France – Perrine's Westside">
            <a:extLst>
              <a:ext uri="{FF2B5EF4-FFF2-40B4-BE49-F238E27FC236}">
                <a16:creationId xmlns:a16="http://schemas.microsoft.com/office/drawing/2014/main" id="{9F959418-C951-E645-A07C-A9DD45D3FE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30216" y="694405"/>
            <a:ext cx="2652207" cy="35330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A picture containing outdoor, sky, snow, day&#10;&#10;Description automatically generated">
            <a:extLst>
              <a:ext uri="{FF2B5EF4-FFF2-40B4-BE49-F238E27FC236}">
                <a16:creationId xmlns:a16="http://schemas.microsoft.com/office/drawing/2014/main" id="{19568E14-D2E0-D845-A6E6-2D744F9231A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8000"/>
            <a:ext cx="12192000" cy="6858000"/>
          </a:xfrm>
          <a:prstGeom prst="rect">
            <a:avLst/>
          </a:prstGeom>
        </p:spPr>
      </p:pic>
      <p:sp>
        <p:nvSpPr>
          <p:cNvPr id="44" name="Rectangle 43">
            <a:extLst>
              <a:ext uri="{FF2B5EF4-FFF2-40B4-BE49-F238E27FC236}">
                <a16:creationId xmlns:a16="http://schemas.microsoft.com/office/drawing/2014/main" id="{C0286688-CDAA-F249-8AAF-E3459909CE8C}"/>
              </a:ext>
            </a:extLst>
          </p:cNvPr>
          <p:cNvSpPr/>
          <p:nvPr/>
        </p:nvSpPr>
        <p:spPr>
          <a:xfrm>
            <a:off x="0" y="6825764"/>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0DCD71A-CC58-5444-8F44-BEC292B31F53}"/>
              </a:ext>
            </a:extLst>
          </p:cNvPr>
          <p:cNvSpPr txBox="1"/>
          <p:nvPr/>
        </p:nvSpPr>
        <p:spPr>
          <a:xfrm>
            <a:off x="907864" y="2542113"/>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28" name="Straight Connector 27">
            <a:extLst>
              <a:ext uri="{FF2B5EF4-FFF2-40B4-BE49-F238E27FC236}">
                <a16:creationId xmlns:a16="http://schemas.microsoft.com/office/drawing/2014/main" id="{04FC2584-0453-8842-9A59-A3987411151A}"/>
              </a:ext>
            </a:extLst>
          </p:cNvPr>
          <p:cNvCxnSpPr>
            <a:cxnSpLocks/>
          </p:cNvCxnSpPr>
          <p:nvPr/>
        </p:nvCxnSpPr>
        <p:spPr>
          <a:xfrm>
            <a:off x="907864" y="300609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hlinkClick r:id="rId4" action="ppaction://hlinksldjump"/>
            <a:extLst>
              <a:ext uri="{FF2B5EF4-FFF2-40B4-BE49-F238E27FC236}">
                <a16:creationId xmlns:a16="http://schemas.microsoft.com/office/drawing/2014/main" id="{B3C913C3-6D60-A24A-959C-D89CDD3015E3}"/>
              </a:ext>
            </a:extLst>
          </p:cNvPr>
          <p:cNvSpPr txBox="1"/>
          <p:nvPr/>
        </p:nvSpPr>
        <p:spPr>
          <a:xfrm>
            <a:off x="907863" y="3072920"/>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MARY TAYLOR</a:t>
            </a:r>
          </a:p>
        </p:txBody>
      </p:sp>
      <p:cxnSp>
        <p:nvCxnSpPr>
          <p:cNvPr id="46" name="Straight Connector 45">
            <a:extLst>
              <a:ext uri="{FF2B5EF4-FFF2-40B4-BE49-F238E27FC236}">
                <a16:creationId xmlns:a16="http://schemas.microsoft.com/office/drawing/2014/main" id="{80BF96B1-5AEC-7342-921B-56CEF89BC18C}"/>
              </a:ext>
            </a:extLst>
          </p:cNvPr>
          <p:cNvCxnSpPr>
            <a:cxnSpLocks/>
          </p:cNvCxnSpPr>
          <p:nvPr/>
        </p:nvCxnSpPr>
        <p:spPr>
          <a:xfrm>
            <a:off x="907861" y="362114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a:hlinkClick r:id="rId5" action="ppaction://hlinksldjump"/>
            <a:extLst>
              <a:ext uri="{FF2B5EF4-FFF2-40B4-BE49-F238E27FC236}">
                <a16:creationId xmlns:a16="http://schemas.microsoft.com/office/drawing/2014/main" id="{83D79CF5-58CA-C741-BFD0-7F61B7DF8361}"/>
              </a:ext>
            </a:extLst>
          </p:cNvPr>
          <p:cNvSpPr txBox="1"/>
          <p:nvPr/>
        </p:nvSpPr>
        <p:spPr>
          <a:xfrm>
            <a:off x="907861" y="371729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CAVE SPRING</a:t>
            </a:r>
          </a:p>
        </p:txBody>
      </p:sp>
      <p:cxnSp>
        <p:nvCxnSpPr>
          <p:cNvPr id="49" name="Straight Connector 48">
            <a:extLst>
              <a:ext uri="{FF2B5EF4-FFF2-40B4-BE49-F238E27FC236}">
                <a16:creationId xmlns:a16="http://schemas.microsoft.com/office/drawing/2014/main" id="{41DE671A-704D-FF43-94E2-25C7C8C63253}"/>
              </a:ext>
            </a:extLst>
          </p:cNvPr>
          <p:cNvCxnSpPr>
            <a:cxnSpLocks/>
          </p:cNvCxnSpPr>
          <p:nvPr/>
        </p:nvCxnSpPr>
        <p:spPr>
          <a:xfrm>
            <a:off x="907860" y="4271353"/>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a:hlinkClick r:id="rId6" action="ppaction://hlinksldjump"/>
            <a:extLst>
              <a:ext uri="{FF2B5EF4-FFF2-40B4-BE49-F238E27FC236}">
                <a16:creationId xmlns:a16="http://schemas.microsoft.com/office/drawing/2014/main" id="{AE2206DB-9D22-2E40-9577-B17A6A864AB4}"/>
              </a:ext>
            </a:extLst>
          </p:cNvPr>
          <p:cNvSpPr txBox="1"/>
          <p:nvPr/>
        </p:nvSpPr>
        <p:spPr>
          <a:xfrm>
            <a:off x="907860" y="4362953"/>
            <a:ext cx="3126506" cy="292388"/>
          </a:xfrm>
          <a:prstGeom prst="rect">
            <a:avLst/>
          </a:prstGeom>
          <a:noFill/>
        </p:spPr>
        <p:txBody>
          <a:bodyPr wrap="square" rtlCol="0">
            <a:spAutoFit/>
          </a:bodyPr>
          <a:lstStyle/>
          <a:p>
            <a:r>
              <a:rPr lang="en-US" sz="1300" spc="600" dirty="0">
                <a:solidFill>
                  <a:schemeClr val="bg1"/>
                </a:solidFill>
                <a:latin typeface="Avenir Book" panose="02000503020000020003" pitchFamily="2" charset="0"/>
                <a:ea typeface="Heiti SC Medium" pitchFamily="2" charset="-128"/>
                <a:cs typeface="Aharoni" panose="02010803020104030203" pitchFamily="2" charset="-79"/>
              </a:rPr>
              <a:t>JEAN-LOUIS</a:t>
            </a:r>
          </a:p>
        </p:txBody>
      </p:sp>
      <p:sp>
        <p:nvSpPr>
          <p:cNvPr id="53" name="TextBox 52">
            <a:extLst>
              <a:ext uri="{FF2B5EF4-FFF2-40B4-BE49-F238E27FC236}">
                <a16:creationId xmlns:a16="http://schemas.microsoft.com/office/drawing/2014/main" id="{289FE03E-7AA3-7947-AEA4-A1F67D40CA46}"/>
              </a:ext>
            </a:extLst>
          </p:cNvPr>
          <p:cNvSpPr txBox="1"/>
          <p:nvPr/>
        </p:nvSpPr>
        <p:spPr>
          <a:xfrm>
            <a:off x="907860" y="3302562"/>
            <a:ext cx="3649390"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LOIRE VALLEY, FRANCE</a:t>
            </a:r>
          </a:p>
        </p:txBody>
      </p:sp>
      <p:sp>
        <p:nvSpPr>
          <p:cNvPr id="54" name="TextBox 53">
            <a:extLst>
              <a:ext uri="{FF2B5EF4-FFF2-40B4-BE49-F238E27FC236}">
                <a16:creationId xmlns:a16="http://schemas.microsoft.com/office/drawing/2014/main" id="{93D40351-80F4-D14D-9D56-CC511BBCC5F3}"/>
              </a:ext>
            </a:extLst>
          </p:cNvPr>
          <p:cNvSpPr txBox="1"/>
          <p:nvPr/>
        </p:nvSpPr>
        <p:spPr>
          <a:xfrm>
            <a:off x="907860" y="395675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NIAGARA PENINSULA</a:t>
            </a:r>
          </a:p>
        </p:txBody>
      </p:sp>
      <p:sp>
        <p:nvSpPr>
          <p:cNvPr id="55" name="TextBox 54">
            <a:extLst>
              <a:ext uri="{FF2B5EF4-FFF2-40B4-BE49-F238E27FC236}">
                <a16:creationId xmlns:a16="http://schemas.microsoft.com/office/drawing/2014/main" id="{232A96F0-6635-B748-9EAE-E65796773039}"/>
              </a:ext>
            </a:extLst>
          </p:cNvPr>
          <p:cNvSpPr txBox="1"/>
          <p:nvPr/>
        </p:nvSpPr>
        <p:spPr>
          <a:xfrm>
            <a:off x="907860" y="4602449"/>
            <a:ext cx="3126506"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RHONE, FRANCE</a:t>
            </a:r>
          </a:p>
        </p:txBody>
      </p:sp>
      <p:pic>
        <p:nvPicPr>
          <p:cNvPr id="56" name="Graphic 55" descr="Caret Left with solid fill">
            <a:hlinkClick r:id="rId4" action="ppaction://hlinksldjump"/>
            <a:extLst>
              <a:ext uri="{FF2B5EF4-FFF2-40B4-BE49-F238E27FC236}">
                <a16:creationId xmlns:a16="http://schemas.microsoft.com/office/drawing/2014/main" id="{76202715-B360-A54A-99DE-E1CFAF2974F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3129358"/>
            <a:ext cx="341785" cy="341785"/>
          </a:xfrm>
          <a:prstGeom prst="rect">
            <a:avLst/>
          </a:prstGeom>
        </p:spPr>
      </p:pic>
      <p:pic>
        <p:nvPicPr>
          <p:cNvPr id="57" name="Graphic 56" descr="Caret Left with solid fill">
            <a:hlinkClick r:id="rId5" action="ppaction://hlinksldjump"/>
            <a:extLst>
              <a:ext uri="{FF2B5EF4-FFF2-40B4-BE49-F238E27FC236}">
                <a16:creationId xmlns:a16="http://schemas.microsoft.com/office/drawing/2014/main" id="{0057A0AB-21EF-924B-B87F-99AB9F0628F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3787830"/>
            <a:ext cx="341785" cy="341785"/>
          </a:xfrm>
          <a:prstGeom prst="rect">
            <a:avLst/>
          </a:prstGeom>
        </p:spPr>
      </p:pic>
      <p:pic>
        <p:nvPicPr>
          <p:cNvPr id="58" name="Graphic 57" descr="Caret Left with solid fill">
            <a:hlinkClick r:id="rId6" action="ppaction://hlinksldjump"/>
            <a:extLst>
              <a:ext uri="{FF2B5EF4-FFF2-40B4-BE49-F238E27FC236}">
                <a16:creationId xmlns:a16="http://schemas.microsoft.com/office/drawing/2014/main" id="{47410958-3927-964C-A4E3-F52F9F51C3F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4427144"/>
            <a:ext cx="341785" cy="341785"/>
          </a:xfrm>
          <a:prstGeom prst="rect">
            <a:avLst/>
          </a:prstGeom>
        </p:spPr>
      </p:pic>
      <p:sp>
        <p:nvSpPr>
          <p:cNvPr id="59" name="TextBox 58">
            <a:hlinkClick r:id="rId9" action="ppaction://hlinksldjump"/>
            <a:extLst>
              <a:ext uri="{FF2B5EF4-FFF2-40B4-BE49-F238E27FC236}">
                <a16:creationId xmlns:a16="http://schemas.microsoft.com/office/drawing/2014/main" id="{CA9D55B2-F966-864F-9B4D-E7B8F0F01086}"/>
              </a:ext>
            </a:extLst>
          </p:cNvPr>
          <p:cNvSpPr txBox="1"/>
          <p:nvPr/>
        </p:nvSpPr>
        <p:spPr>
          <a:xfrm>
            <a:off x="913113" y="1834227"/>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JESSE’S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60" name="TextBox 59">
            <a:hlinkClick r:id="rId10" action="ppaction://hlinksldjump"/>
            <a:extLst>
              <a:ext uri="{FF2B5EF4-FFF2-40B4-BE49-F238E27FC236}">
                <a16:creationId xmlns:a16="http://schemas.microsoft.com/office/drawing/2014/main" id="{CC98F77B-9E87-E04D-9F60-D43ADB0EB126}"/>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703281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A picture containing outdoor, sky, snow, day&#10;&#10;Description automatically generated">
            <a:extLst>
              <a:ext uri="{FF2B5EF4-FFF2-40B4-BE49-F238E27FC236}">
                <a16:creationId xmlns:a16="http://schemas.microsoft.com/office/drawing/2014/main" id="{8F1D9CB4-1E89-E341-9A58-5A3B34709F8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extBox 35">
            <a:extLst>
              <a:ext uri="{FF2B5EF4-FFF2-40B4-BE49-F238E27FC236}">
                <a16:creationId xmlns:a16="http://schemas.microsoft.com/office/drawing/2014/main" id="{267534A1-075C-AE48-ABE6-03FDDCAA80E7}"/>
              </a:ext>
            </a:extLst>
          </p:cNvPr>
          <p:cNvSpPr txBox="1"/>
          <p:nvPr/>
        </p:nvSpPr>
        <p:spPr>
          <a:xfrm>
            <a:off x="5653145" y="4242130"/>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CAVE SPRING, CSV, RIESLING, NIAGARA PENINSULA</a:t>
            </a:r>
          </a:p>
        </p:txBody>
      </p:sp>
      <p:sp>
        <p:nvSpPr>
          <p:cNvPr id="38" name="TextBox 37">
            <a:extLst>
              <a:ext uri="{FF2B5EF4-FFF2-40B4-BE49-F238E27FC236}">
                <a16:creationId xmlns:a16="http://schemas.microsoft.com/office/drawing/2014/main" id="{0AB58908-442B-4440-958A-2DA6E055B820}"/>
              </a:ext>
            </a:extLst>
          </p:cNvPr>
          <p:cNvSpPr txBox="1"/>
          <p:nvPr/>
        </p:nvSpPr>
        <p:spPr>
          <a:xfrm>
            <a:off x="5410067" y="4899786"/>
            <a:ext cx="6492504" cy="1384995"/>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IT’S DRY AND FRUITY, RIPER WITH MORE ALCOHOL THAN THE PREVIOUS VINTAGE, SO MORE FORWARD AND ACCESSIBLE AS A RESULT. A MIX OF CITRUS FRUIT AND LEMON PEEL HIGHLIGHTS FILL THE PALATE, WITH JUST A FAINT SUGGESTION OF GIN-LIKE BOTANICAL HERBS. IT’S A FINE EFFORT, MORE SUITABLE FOR NEAR-TERM DRINKING THAN LONG-TERM CELLARING.</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39" name="TextBox 38">
            <a:extLst>
              <a:ext uri="{FF2B5EF4-FFF2-40B4-BE49-F238E27FC236}">
                <a16:creationId xmlns:a16="http://schemas.microsoft.com/office/drawing/2014/main" id="{09EAF62D-5C79-C84B-A3A0-34005FF7C983}"/>
              </a:ext>
            </a:extLst>
          </p:cNvPr>
          <p:cNvSpPr txBox="1"/>
          <p:nvPr/>
        </p:nvSpPr>
        <p:spPr>
          <a:xfrm>
            <a:off x="7683695" y="791373"/>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$44</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$264</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$528</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0" name="Straight Connector 39">
            <a:extLst>
              <a:ext uri="{FF2B5EF4-FFF2-40B4-BE49-F238E27FC236}">
                <a16:creationId xmlns:a16="http://schemas.microsoft.com/office/drawing/2014/main" id="{C32A935F-8095-A04A-871D-BE9E35AF1460}"/>
              </a:ext>
            </a:extLst>
          </p:cNvPr>
          <p:cNvCxnSpPr>
            <a:cxnSpLocks/>
          </p:cNvCxnSpPr>
          <p:nvPr/>
        </p:nvCxnSpPr>
        <p:spPr>
          <a:xfrm>
            <a:off x="10013786" y="1483355"/>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A8130BE-4536-FA48-BFCC-8E0690C104CB}"/>
              </a:ext>
            </a:extLst>
          </p:cNvPr>
          <p:cNvCxnSpPr>
            <a:cxnSpLocks/>
          </p:cNvCxnSpPr>
          <p:nvPr/>
        </p:nvCxnSpPr>
        <p:spPr>
          <a:xfrm>
            <a:off x="10013786" y="2189937"/>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4034" name="Picture 2" descr="2018 Cave Spring Riesling CSV | Vivino">
            <a:extLst>
              <a:ext uri="{FF2B5EF4-FFF2-40B4-BE49-F238E27FC236}">
                <a16:creationId xmlns:a16="http://schemas.microsoft.com/office/drawing/2014/main" id="{A3B43DF0-8776-444C-A2F6-2A73C23A273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7276" y="791373"/>
            <a:ext cx="3338243" cy="333824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A picture containing outdoor, sky, snow, day&#10;&#10;Description automatically generated">
            <a:extLst>
              <a:ext uri="{FF2B5EF4-FFF2-40B4-BE49-F238E27FC236}">
                <a16:creationId xmlns:a16="http://schemas.microsoft.com/office/drawing/2014/main" id="{EDC089D1-DEE4-4F40-9A67-525E4604807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8000"/>
            <a:ext cx="12192000" cy="6858000"/>
          </a:xfrm>
          <a:prstGeom prst="rect">
            <a:avLst/>
          </a:prstGeom>
        </p:spPr>
      </p:pic>
      <p:sp>
        <p:nvSpPr>
          <p:cNvPr id="44" name="Rectangle 43">
            <a:extLst>
              <a:ext uri="{FF2B5EF4-FFF2-40B4-BE49-F238E27FC236}">
                <a16:creationId xmlns:a16="http://schemas.microsoft.com/office/drawing/2014/main" id="{61018E6F-0FC1-C94C-852E-6F5D19A8A57C}"/>
              </a:ext>
            </a:extLst>
          </p:cNvPr>
          <p:cNvSpPr/>
          <p:nvPr/>
        </p:nvSpPr>
        <p:spPr>
          <a:xfrm>
            <a:off x="0" y="6825764"/>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2" name="TextBox 61">
            <a:extLst>
              <a:ext uri="{FF2B5EF4-FFF2-40B4-BE49-F238E27FC236}">
                <a16:creationId xmlns:a16="http://schemas.microsoft.com/office/drawing/2014/main" id="{1E50DBD9-1612-904A-B1A1-D510D177FDCC}"/>
              </a:ext>
            </a:extLst>
          </p:cNvPr>
          <p:cNvSpPr txBox="1"/>
          <p:nvPr/>
        </p:nvSpPr>
        <p:spPr>
          <a:xfrm>
            <a:off x="907864" y="2542113"/>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63" name="Straight Connector 62">
            <a:extLst>
              <a:ext uri="{FF2B5EF4-FFF2-40B4-BE49-F238E27FC236}">
                <a16:creationId xmlns:a16="http://schemas.microsoft.com/office/drawing/2014/main" id="{61513169-6FE1-FF45-BA23-9EFBA8BCA5D0}"/>
              </a:ext>
            </a:extLst>
          </p:cNvPr>
          <p:cNvCxnSpPr>
            <a:cxnSpLocks/>
          </p:cNvCxnSpPr>
          <p:nvPr/>
        </p:nvCxnSpPr>
        <p:spPr>
          <a:xfrm>
            <a:off x="907864" y="300609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a:hlinkClick r:id="rId4" action="ppaction://hlinksldjump"/>
            <a:extLst>
              <a:ext uri="{FF2B5EF4-FFF2-40B4-BE49-F238E27FC236}">
                <a16:creationId xmlns:a16="http://schemas.microsoft.com/office/drawing/2014/main" id="{B6CFB923-68B5-7E42-8215-D463E8103156}"/>
              </a:ext>
            </a:extLst>
          </p:cNvPr>
          <p:cNvSpPr txBox="1"/>
          <p:nvPr/>
        </p:nvSpPr>
        <p:spPr>
          <a:xfrm>
            <a:off x="907863" y="3072920"/>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MARY TAYLOR</a:t>
            </a:r>
          </a:p>
        </p:txBody>
      </p:sp>
      <p:cxnSp>
        <p:nvCxnSpPr>
          <p:cNvPr id="65" name="Straight Connector 64">
            <a:extLst>
              <a:ext uri="{FF2B5EF4-FFF2-40B4-BE49-F238E27FC236}">
                <a16:creationId xmlns:a16="http://schemas.microsoft.com/office/drawing/2014/main" id="{E5C6CB56-1A9A-D040-B728-5AF171271C09}"/>
              </a:ext>
            </a:extLst>
          </p:cNvPr>
          <p:cNvCxnSpPr>
            <a:cxnSpLocks/>
          </p:cNvCxnSpPr>
          <p:nvPr/>
        </p:nvCxnSpPr>
        <p:spPr>
          <a:xfrm>
            <a:off x="907861" y="362114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a:hlinkClick r:id="rId5" action="ppaction://hlinksldjump"/>
            <a:extLst>
              <a:ext uri="{FF2B5EF4-FFF2-40B4-BE49-F238E27FC236}">
                <a16:creationId xmlns:a16="http://schemas.microsoft.com/office/drawing/2014/main" id="{9ED1EA9D-CF96-3C47-B520-1ACC4D1D4F37}"/>
              </a:ext>
            </a:extLst>
          </p:cNvPr>
          <p:cNvSpPr txBox="1"/>
          <p:nvPr/>
        </p:nvSpPr>
        <p:spPr>
          <a:xfrm>
            <a:off x="907861" y="371729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CAVE SPRING</a:t>
            </a:r>
          </a:p>
        </p:txBody>
      </p:sp>
      <p:cxnSp>
        <p:nvCxnSpPr>
          <p:cNvPr id="67" name="Straight Connector 66">
            <a:extLst>
              <a:ext uri="{FF2B5EF4-FFF2-40B4-BE49-F238E27FC236}">
                <a16:creationId xmlns:a16="http://schemas.microsoft.com/office/drawing/2014/main" id="{04D692D9-2AA1-ED42-A413-24306675D511}"/>
              </a:ext>
            </a:extLst>
          </p:cNvPr>
          <p:cNvCxnSpPr>
            <a:cxnSpLocks/>
          </p:cNvCxnSpPr>
          <p:nvPr/>
        </p:nvCxnSpPr>
        <p:spPr>
          <a:xfrm>
            <a:off x="907860" y="4271353"/>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a:hlinkClick r:id="rId6" action="ppaction://hlinksldjump"/>
            <a:extLst>
              <a:ext uri="{FF2B5EF4-FFF2-40B4-BE49-F238E27FC236}">
                <a16:creationId xmlns:a16="http://schemas.microsoft.com/office/drawing/2014/main" id="{EFDEE1EF-A65C-7A40-8C1D-5EC09BDD88D5}"/>
              </a:ext>
            </a:extLst>
          </p:cNvPr>
          <p:cNvSpPr txBox="1"/>
          <p:nvPr/>
        </p:nvSpPr>
        <p:spPr>
          <a:xfrm>
            <a:off x="907860" y="4362953"/>
            <a:ext cx="3126506" cy="292388"/>
          </a:xfrm>
          <a:prstGeom prst="rect">
            <a:avLst/>
          </a:prstGeom>
          <a:noFill/>
        </p:spPr>
        <p:txBody>
          <a:bodyPr wrap="square" rtlCol="0">
            <a:spAutoFit/>
          </a:bodyPr>
          <a:lstStyle/>
          <a:p>
            <a:r>
              <a:rPr lang="en-US" sz="1300" spc="600" dirty="0">
                <a:solidFill>
                  <a:schemeClr val="bg1"/>
                </a:solidFill>
                <a:latin typeface="Avenir Book" panose="02000503020000020003" pitchFamily="2" charset="0"/>
                <a:ea typeface="Heiti SC Medium" pitchFamily="2" charset="-128"/>
                <a:cs typeface="Aharoni" panose="02010803020104030203" pitchFamily="2" charset="-79"/>
              </a:rPr>
              <a:t>JEAN-LOUIS</a:t>
            </a:r>
          </a:p>
        </p:txBody>
      </p:sp>
      <p:sp>
        <p:nvSpPr>
          <p:cNvPr id="69" name="TextBox 68">
            <a:extLst>
              <a:ext uri="{FF2B5EF4-FFF2-40B4-BE49-F238E27FC236}">
                <a16:creationId xmlns:a16="http://schemas.microsoft.com/office/drawing/2014/main" id="{6A1EEEAE-65A8-124D-9429-2629A3589527}"/>
              </a:ext>
            </a:extLst>
          </p:cNvPr>
          <p:cNvSpPr txBox="1"/>
          <p:nvPr/>
        </p:nvSpPr>
        <p:spPr>
          <a:xfrm>
            <a:off x="907860" y="3302562"/>
            <a:ext cx="3649390"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LOIRE VALLEY, FRANCE</a:t>
            </a:r>
          </a:p>
        </p:txBody>
      </p:sp>
      <p:sp>
        <p:nvSpPr>
          <p:cNvPr id="70" name="TextBox 69">
            <a:extLst>
              <a:ext uri="{FF2B5EF4-FFF2-40B4-BE49-F238E27FC236}">
                <a16:creationId xmlns:a16="http://schemas.microsoft.com/office/drawing/2014/main" id="{6F2026A2-5B34-8C46-9B91-252F91B7A7BE}"/>
              </a:ext>
            </a:extLst>
          </p:cNvPr>
          <p:cNvSpPr txBox="1"/>
          <p:nvPr/>
        </p:nvSpPr>
        <p:spPr>
          <a:xfrm>
            <a:off x="907860" y="395675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NIAGARA PENINSULA</a:t>
            </a:r>
          </a:p>
        </p:txBody>
      </p:sp>
      <p:sp>
        <p:nvSpPr>
          <p:cNvPr id="71" name="TextBox 70">
            <a:extLst>
              <a:ext uri="{FF2B5EF4-FFF2-40B4-BE49-F238E27FC236}">
                <a16:creationId xmlns:a16="http://schemas.microsoft.com/office/drawing/2014/main" id="{65DD67DD-7CCA-924B-8BB2-39D4CB00273A}"/>
              </a:ext>
            </a:extLst>
          </p:cNvPr>
          <p:cNvSpPr txBox="1"/>
          <p:nvPr/>
        </p:nvSpPr>
        <p:spPr>
          <a:xfrm>
            <a:off x="907860" y="4602449"/>
            <a:ext cx="3126506"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RHONE, FRANCE</a:t>
            </a:r>
          </a:p>
        </p:txBody>
      </p:sp>
      <p:pic>
        <p:nvPicPr>
          <p:cNvPr id="72" name="Graphic 71" descr="Caret Left with solid fill">
            <a:hlinkClick r:id="rId4" action="ppaction://hlinksldjump"/>
            <a:extLst>
              <a:ext uri="{FF2B5EF4-FFF2-40B4-BE49-F238E27FC236}">
                <a16:creationId xmlns:a16="http://schemas.microsoft.com/office/drawing/2014/main" id="{28BBAE7E-73BD-3F4B-83F5-DABE2FF0469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3129358"/>
            <a:ext cx="341785" cy="341785"/>
          </a:xfrm>
          <a:prstGeom prst="rect">
            <a:avLst/>
          </a:prstGeom>
        </p:spPr>
      </p:pic>
      <p:pic>
        <p:nvPicPr>
          <p:cNvPr id="73" name="Graphic 72" descr="Caret Left with solid fill">
            <a:hlinkClick r:id="rId5" action="ppaction://hlinksldjump"/>
            <a:extLst>
              <a:ext uri="{FF2B5EF4-FFF2-40B4-BE49-F238E27FC236}">
                <a16:creationId xmlns:a16="http://schemas.microsoft.com/office/drawing/2014/main" id="{B69742F4-E378-2D4E-AAD8-D83FD997FB2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3787830"/>
            <a:ext cx="341785" cy="341785"/>
          </a:xfrm>
          <a:prstGeom prst="rect">
            <a:avLst/>
          </a:prstGeom>
        </p:spPr>
      </p:pic>
      <p:pic>
        <p:nvPicPr>
          <p:cNvPr id="74" name="Graphic 73" descr="Caret Left with solid fill">
            <a:hlinkClick r:id="rId6" action="ppaction://hlinksldjump"/>
            <a:extLst>
              <a:ext uri="{FF2B5EF4-FFF2-40B4-BE49-F238E27FC236}">
                <a16:creationId xmlns:a16="http://schemas.microsoft.com/office/drawing/2014/main" id="{3622947D-A29A-F249-A980-4C987B74CC7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0800000">
            <a:off x="3863475" y="4427144"/>
            <a:ext cx="341785" cy="341785"/>
          </a:xfrm>
          <a:prstGeom prst="rect">
            <a:avLst/>
          </a:prstGeom>
        </p:spPr>
      </p:pic>
      <p:sp>
        <p:nvSpPr>
          <p:cNvPr id="75" name="TextBox 74">
            <a:hlinkClick r:id="rId9" action="ppaction://hlinksldjump"/>
            <a:extLst>
              <a:ext uri="{FF2B5EF4-FFF2-40B4-BE49-F238E27FC236}">
                <a16:creationId xmlns:a16="http://schemas.microsoft.com/office/drawing/2014/main" id="{5018A096-706B-7946-BDFE-E886401C0CE4}"/>
              </a:ext>
            </a:extLst>
          </p:cNvPr>
          <p:cNvSpPr txBox="1"/>
          <p:nvPr/>
        </p:nvSpPr>
        <p:spPr>
          <a:xfrm>
            <a:off x="913113" y="1834227"/>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JESSE’S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76" name="TextBox 75">
            <a:hlinkClick r:id="rId10" action="ppaction://hlinksldjump"/>
            <a:extLst>
              <a:ext uri="{FF2B5EF4-FFF2-40B4-BE49-F238E27FC236}">
                <a16:creationId xmlns:a16="http://schemas.microsoft.com/office/drawing/2014/main" id="{AE61A147-C52E-684F-A180-DED3AD9072F1}"/>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3230234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A picture containing outdoor, sky, snow, day&#10;&#10;Description automatically generated">
            <a:extLst>
              <a:ext uri="{FF2B5EF4-FFF2-40B4-BE49-F238E27FC236}">
                <a16:creationId xmlns:a16="http://schemas.microsoft.com/office/drawing/2014/main" id="{5AE64AED-8505-074B-9E2C-F533603898C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TextBox 35">
            <a:extLst>
              <a:ext uri="{FF2B5EF4-FFF2-40B4-BE49-F238E27FC236}">
                <a16:creationId xmlns:a16="http://schemas.microsoft.com/office/drawing/2014/main" id="{E5AB4451-8699-4947-A873-14F6054B529E}"/>
              </a:ext>
            </a:extLst>
          </p:cNvPr>
          <p:cNvSpPr txBox="1"/>
          <p:nvPr/>
        </p:nvSpPr>
        <p:spPr>
          <a:xfrm>
            <a:off x="5653145" y="4383867"/>
            <a:ext cx="6006353" cy="584775"/>
          </a:xfrm>
          <a:prstGeom prst="rect">
            <a:avLst/>
          </a:prstGeom>
          <a:noFill/>
        </p:spPr>
        <p:txBody>
          <a:bodyPr wrap="square" rtlCol="0">
            <a:spAutoFit/>
          </a:bodyPr>
          <a:lstStyle/>
          <a:p>
            <a:pPr algn="ctr"/>
            <a:r>
              <a:rPr lang="en-US" sz="1600" spc="600" dirty="0">
                <a:solidFill>
                  <a:schemeClr val="bg1"/>
                </a:solidFill>
                <a:latin typeface="Avenir Book" panose="02000503020000020003" pitchFamily="2" charset="0"/>
                <a:ea typeface="Heiti SC Medium" pitchFamily="2" charset="-128"/>
                <a:cs typeface="Aharoni" panose="02010803020104030203" pitchFamily="2" charset="-79"/>
              </a:rPr>
              <a:t>JEAN-LOUIS CHAVE, SELECTION, HERMITAGE, RHONE, FRANCE</a:t>
            </a:r>
          </a:p>
        </p:txBody>
      </p:sp>
      <p:sp>
        <p:nvSpPr>
          <p:cNvPr id="38" name="TextBox 37">
            <a:extLst>
              <a:ext uri="{FF2B5EF4-FFF2-40B4-BE49-F238E27FC236}">
                <a16:creationId xmlns:a16="http://schemas.microsoft.com/office/drawing/2014/main" id="{A3DCD61A-0213-6144-A759-2360BA8F88D0}"/>
              </a:ext>
            </a:extLst>
          </p:cNvPr>
          <p:cNvSpPr txBox="1"/>
          <p:nvPr/>
        </p:nvSpPr>
        <p:spPr>
          <a:xfrm>
            <a:off x="5410067" y="5041523"/>
            <a:ext cx="6492504" cy="1200329"/>
          </a:xfrm>
          <a:prstGeom prst="rect">
            <a:avLst/>
          </a:prstGeom>
          <a:noFill/>
        </p:spPr>
        <p:txBody>
          <a:bodyPr wrap="square" rtlCol="0">
            <a:spAutoFit/>
          </a:bodyPr>
          <a:lstStyle/>
          <a:p>
            <a:pPr algn="ctr"/>
            <a:r>
              <a:rPr lang="en-CA" sz="1200" spc="300" dirty="0">
                <a:solidFill>
                  <a:schemeClr val="bg1"/>
                </a:solidFill>
                <a:latin typeface="Avenir Book" panose="02000503020000020003" pitchFamily="2" charset="0"/>
                <a:ea typeface="Heiti TC Medium" pitchFamily="2" charset="-128"/>
                <a:cs typeface="Aharoni" panose="02010803020104030203" pitchFamily="2" charset="-79"/>
              </a:rPr>
              <a:t>RIPE AND ENTICING IN FEEL, WITH A WAXY-EDGED CORE OF CREAMED YELLOW APPLE, NECTARINE AND MIRABELLE PLUM NOTES, INFUSED LIBERALLY WITH WARM BRIOCHE AND TOASTED MACADAMIA NUT ACCENTS, ALL WHILE MAINTAINING CUT AND FOCUS THROUGH THE FINISH. DRINK NOW THROUGH 2030.</a:t>
            </a:r>
            <a:endParaRPr lang="en-US" sz="1200" spc="300" dirty="0">
              <a:solidFill>
                <a:schemeClr val="bg1"/>
              </a:solidFill>
              <a:latin typeface="Avenir Book" panose="02000503020000020003" pitchFamily="2" charset="0"/>
              <a:ea typeface="Heiti TC Medium" pitchFamily="2" charset="-128"/>
              <a:cs typeface="Aharoni" panose="02010803020104030203" pitchFamily="2" charset="-79"/>
            </a:endParaRPr>
          </a:p>
        </p:txBody>
      </p:sp>
      <p:sp>
        <p:nvSpPr>
          <p:cNvPr id="39" name="TextBox 38">
            <a:extLst>
              <a:ext uri="{FF2B5EF4-FFF2-40B4-BE49-F238E27FC236}">
                <a16:creationId xmlns:a16="http://schemas.microsoft.com/office/drawing/2014/main" id="{ADE3FBA6-6064-F648-9CA3-21119FFD42B7}"/>
              </a:ext>
            </a:extLst>
          </p:cNvPr>
          <p:cNvSpPr txBox="1"/>
          <p:nvPr/>
        </p:nvSpPr>
        <p:spPr>
          <a:xfrm>
            <a:off x="7683695" y="933110"/>
            <a:ext cx="3975803" cy="2062103"/>
          </a:xfrm>
          <a:prstGeom prst="rect">
            <a:avLst/>
          </a:prstGeom>
          <a:noFill/>
        </p:spPr>
        <p:txBody>
          <a:bodyPr wrap="square" rtlCol="0">
            <a:spAutoFit/>
          </a:bodyPr>
          <a:lstStyle/>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 bottle</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$126</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6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$756</a:t>
            </a:r>
          </a:p>
          <a:p>
            <a:pPr algn="r"/>
            <a:endParaRPr lang="en-US" sz="1600" spc="600" dirty="0">
              <a:solidFill>
                <a:schemeClr val="bg1"/>
              </a:solidFill>
              <a:latin typeface="Avenir Book" panose="02000503020000020003" pitchFamily="2" charset="0"/>
              <a:ea typeface="Heiti TC Medium" pitchFamily="2" charset="-128"/>
              <a:cs typeface="Didot" panose="02000503000000020003" pitchFamily="2" charset="-79"/>
            </a:endParaRP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12 bottles</a:t>
            </a:r>
          </a:p>
          <a:p>
            <a:pPr algn="r"/>
            <a:r>
              <a:rPr lang="en-US" sz="1600" spc="600" dirty="0">
                <a:solidFill>
                  <a:schemeClr val="bg1"/>
                </a:solidFill>
                <a:latin typeface="Avenir Book" panose="02000503020000020003" pitchFamily="2" charset="0"/>
                <a:ea typeface="Heiti TC Medium" pitchFamily="2" charset="-128"/>
                <a:cs typeface="Didot" panose="02000503000000020003" pitchFamily="2" charset="-79"/>
              </a:rPr>
              <a:t>$1512</a:t>
            </a:r>
            <a:endParaRPr lang="en-US" sz="1200" spc="600" dirty="0">
              <a:solidFill>
                <a:schemeClr val="bg1"/>
              </a:solidFill>
              <a:latin typeface="Avenir Book" panose="02000503020000020003" pitchFamily="2" charset="0"/>
              <a:ea typeface="Heiti TC Medium" pitchFamily="2" charset="-128"/>
              <a:cs typeface="Didot" panose="02000503000000020003" pitchFamily="2" charset="-79"/>
            </a:endParaRPr>
          </a:p>
        </p:txBody>
      </p:sp>
      <p:cxnSp>
        <p:nvCxnSpPr>
          <p:cNvPr id="40" name="Straight Connector 39">
            <a:extLst>
              <a:ext uri="{FF2B5EF4-FFF2-40B4-BE49-F238E27FC236}">
                <a16:creationId xmlns:a16="http://schemas.microsoft.com/office/drawing/2014/main" id="{5545D196-42AE-934D-A850-2A343A32DE25}"/>
              </a:ext>
            </a:extLst>
          </p:cNvPr>
          <p:cNvCxnSpPr>
            <a:cxnSpLocks/>
          </p:cNvCxnSpPr>
          <p:nvPr/>
        </p:nvCxnSpPr>
        <p:spPr>
          <a:xfrm>
            <a:off x="10013786" y="1625092"/>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B164D30-50F6-1043-B844-821E981C1F8D}"/>
              </a:ext>
            </a:extLst>
          </p:cNvPr>
          <p:cNvCxnSpPr>
            <a:cxnSpLocks/>
          </p:cNvCxnSpPr>
          <p:nvPr/>
        </p:nvCxnSpPr>
        <p:spPr>
          <a:xfrm>
            <a:off x="10013786" y="2331674"/>
            <a:ext cx="162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3" name="Picture 42" descr="A picture containing outdoor, sky, snow, day&#10;&#10;Description automatically generated">
            <a:extLst>
              <a:ext uri="{FF2B5EF4-FFF2-40B4-BE49-F238E27FC236}">
                <a16:creationId xmlns:a16="http://schemas.microsoft.com/office/drawing/2014/main" id="{9E35AA0C-2A09-C24E-BB2F-EBFFC06AF18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8000"/>
            <a:ext cx="12192000" cy="6858000"/>
          </a:xfrm>
          <a:prstGeom prst="rect">
            <a:avLst/>
          </a:prstGeom>
        </p:spPr>
      </p:pic>
      <p:sp>
        <p:nvSpPr>
          <p:cNvPr id="44" name="Rectangle 43">
            <a:extLst>
              <a:ext uri="{FF2B5EF4-FFF2-40B4-BE49-F238E27FC236}">
                <a16:creationId xmlns:a16="http://schemas.microsoft.com/office/drawing/2014/main" id="{73A3A2BA-BF87-1245-BB9F-ED07D69EE7A2}"/>
              </a:ext>
            </a:extLst>
          </p:cNvPr>
          <p:cNvSpPr/>
          <p:nvPr/>
        </p:nvSpPr>
        <p:spPr>
          <a:xfrm>
            <a:off x="0" y="6825764"/>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6A082CA6-2427-4D49-9939-D7D7A6E1BF44}"/>
              </a:ext>
            </a:extLst>
          </p:cNvPr>
          <p:cNvSpPr txBox="1"/>
          <p:nvPr/>
        </p:nvSpPr>
        <p:spPr>
          <a:xfrm>
            <a:off x="907864" y="2542113"/>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WHITES</a:t>
            </a:r>
            <a:endParaRPr lang="en-US" sz="3600" spc="600" dirty="0">
              <a:solidFill>
                <a:schemeClr val="bg1"/>
              </a:solidFill>
              <a:latin typeface="Bodoni 72 Book" pitchFamily="2" charset="0"/>
              <a:cs typeface="Didot" panose="02000503000000020003" pitchFamily="2" charset="-79"/>
            </a:endParaRPr>
          </a:p>
        </p:txBody>
      </p:sp>
      <p:cxnSp>
        <p:nvCxnSpPr>
          <p:cNvPr id="45" name="Straight Connector 44">
            <a:extLst>
              <a:ext uri="{FF2B5EF4-FFF2-40B4-BE49-F238E27FC236}">
                <a16:creationId xmlns:a16="http://schemas.microsoft.com/office/drawing/2014/main" id="{4E9215BA-D3DA-904E-97EB-2AEEA9DC26DD}"/>
              </a:ext>
            </a:extLst>
          </p:cNvPr>
          <p:cNvCxnSpPr>
            <a:cxnSpLocks/>
          </p:cNvCxnSpPr>
          <p:nvPr/>
        </p:nvCxnSpPr>
        <p:spPr>
          <a:xfrm>
            <a:off x="907864" y="300609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hlinkClick r:id="rId3" action="ppaction://hlinksldjump"/>
            <a:extLst>
              <a:ext uri="{FF2B5EF4-FFF2-40B4-BE49-F238E27FC236}">
                <a16:creationId xmlns:a16="http://schemas.microsoft.com/office/drawing/2014/main" id="{1DF41FD8-8103-6540-BA42-A2221DB3F1F8}"/>
              </a:ext>
            </a:extLst>
          </p:cNvPr>
          <p:cNvSpPr txBox="1"/>
          <p:nvPr/>
        </p:nvSpPr>
        <p:spPr>
          <a:xfrm>
            <a:off x="907863" y="3072920"/>
            <a:ext cx="3304893" cy="307777"/>
          </a:xfrm>
          <a:prstGeom prst="rect">
            <a:avLst/>
          </a:prstGeom>
          <a:noFill/>
        </p:spPr>
        <p:txBody>
          <a:bodyPr wrap="square" rtlCol="0">
            <a:spAutoFit/>
          </a:bodyPr>
          <a:lstStyle/>
          <a:p>
            <a:r>
              <a:rPr lang="en-US" sz="1350" spc="600" dirty="0">
                <a:solidFill>
                  <a:schemeClr val="bg1"/>
                </a:solidFill>
                <a:latin typeface="Avenir Book" panose="02000503020000020003" pitchFamily="2" charset="0"/>
                <a:ea typeface="Heiti SC Medium" pitchFamily="2" charset="-128"/>
                <a:cs typeface="Aharoni" panose="02010803020104030203" pitchFamily="2" charset="-79"/>
              </a:rPr>
              <a:t>MARY TAYLOR</a:t>
            </a:r>
          </a:p>
        </p:txBody>
      </p:sp>
      <p:cxnSp>
        <p:nvCxnSpPr>
          <p:cNvPr id="48" name="Straight Connector 47">
            <a:extLst>
              <a:ext uri="{FF2B5EF4-FFF2-40B4-BE49-F238E27FC236}">
                <a16:creationId xmlns:a16="http://schemas.microsoft.com/office/drawing/2014/main" id="{1A84DB4F-DE18-FC47-BA20-033CDF07288D}"/>
              </a:ext>
            </a:extLst>
          </p:cNvPr>
          <p:cNvCxnSpPr>
            <a:cxnSpLocks/>
          </p:cNvCxnSpPr>
          <p:nvPr/>
        </p:nvCxnSpPr>
        <p:spPr>
          <a:xfrm>
            <a:off x="907861" y="362114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hlinkClick r:id="rId4" action="ppaction://hlinksldjump"/>
            <a:extLst>
              <a:ext uri="{FF2B5EF4-FFF2-40B4-BE49-F238E27FC236}">
                <a16:creationId xmlns:a16="http://schemas.microsoft.com/office/drawing/2014/main" id="{89079BB0-6D0E-9D46-BE95-34ECECF063E9}"/>
              </a:ext>
            </a:extLst>
          </p:cNvPr>
          <p:cNvSpPr txBox="1"/>
          <p:nvPr/>
        </p:nvSpPr>
        <p:spPr>
          <a:xfrm>
            <a:off x="907861" y="371729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CAVE SPRING</a:t>
            </a:r>
          </a:p>
        </p:txBody>
      </p:sp>
      <p:cxnSp>
        <p:nvCxnSpPr>
          <p:cNvPr id="52" name="Straight Connector 51">
            <a:extLst>
              <a:ext uri="{FF2B5EF4-FFF2-40B4-BE49-F238E27FC236}">
                <a16:creationId xmlns:a16="http://schemas.microsoft.com/office/drawing/2014/main" id="{9AC7BD54-32AF-9042-845B-F1399988603B}"/>
              </a:ext>
            </a:extLst>
          </p:cNvPr>
          <p:cNvCxnSpPr>
            <a:cxnSpLocks/>
          </p:cNvCxnSpPr>
          <p:nvPr/>
        </p:nvCxnSpPr>
        <p:spPr>
          <a:xfrm>
            <a:off x="907860" y="4271353"/>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hlinkClick r:id="rId5" action="ppaction://hlinksldjump"/>
            <a:extLst>
              <a:ext uri="{FF2B5EF4-FFF2-40B4-BE49-F238E27FC236}">
                <a16:creationId xmlns:a16="http://schemas.microsoft.com/office/drawing/2014/main" id="{D92DFDCA-8A71-7B4E-A523-C6195E866F17}"/>
              </a:ext>
            </a:extLst>
          </p:cNvPr>
          <p:cNvSpPr txBox="1"/>
          <p:nvPr/>
        </p:nvSpPr>
        <p:spPr>
          <a:xfrm>
            <a:off x="907860" y="4362953"/>
            <a:ext cx="3126506" cy="292388"/>
          </a:xfrm>
          <a:prstGeom prst="rect">
            <a:avLst/>
          </a:prstGeom>
          <a:noFill/>
        </p:spPr>
        <p:txBody>
          <a:bodyPr wrap="square" rtlCol="0">
            <a:spAutoFit/>
          </a:bodyPr>
          <a:lstStyle/>
          <a:p>
            <a:r>
              <a:rPr lang="en-US" sz="1300" spc="600" dirty="0">
                <a:solidFill>
                  <a:schemeClr val="bg1"/>
                </a:solidFill>
                <a:latin typeface="Avenir Book" panose="02000503020000020003" pitchFamily="2" charset="0"/>
                <a:ea typeface="Heiti SC Medium" pitchFamily="2" charset="-128"/>
                <a:cs typeface="Aharoni" panose="02010803020104030203" pitchFamily="2" charset="-79"/>
              </a:rPr>
              <a:t>JEAN-LOUIS</a:t>
            </a:r>
          </a:p>
        </p:txBody>
      </p:sp>
      <p:sp>
        <p:nvSpPr>
          <p:cNvPr id="54" name="TextBox 53">
            <a:extLst>
              <a:ext uri="{FF2B5EF4-FFF2-40B4-BE49-F238E27FC236}">
                <a16:creationId xmlns:a16="http://schemas.microsoft.com/office/drawing/2014/main" id="{281D5DDE-DCD1-754B-886E-BBA478A3D23F}"/>
              </a:ext>
            </a:extLst>
          </p:cNvPr>
          <p:cNvSpPr txBox="1"/>
          <p:nvPr/>
        </p:nvSpPr>
        <p:spPr>
          <a:xfrm>
            <a:off x="907860" y="3302562"/>
            <a:ext cx="3649390" cy="246221"/>
          </a:xfrm>
          <a:prstGeom prst="rect">
            <a:avLst/>
          </a:prstGeom>
          <a:noFill/>
        </p:spPr>
        <p:txBody>
          <a:bodyPr wrap="square" rtlCol="0">
            <a:spAutoFit/>
          </a:bodyPr>
          <a:lstStyle/>
          <a:p>
            <a:r>
              <a:rPr lang="en-US" sz="1000" spc="600" dirty="0">
                <a:solidFill>
                  <a:schemeClr val="bg1"/>
                </a:solidFill>
                <a:latin typeface="Avenir Book" panose="02000503020000020003" pitchFamily="2" charset="0"/>
                <a:ea typeface="Heiti SC Medium" pitchFamily="2" charset="-128"/>
                <a:cs typeface="Aharoni" panose="02010803020104030203" pitchFamily="2" charset="-79"/>
              </a:rPr>
              <a:t>LOIRE VALLEY, FRANCE</a:t>
            </a:r>
          </a:p>
        </p:txBody>
      </p:sp>
      <p:sp>
        <p:nvSpPr>
          <p:cNvPr id="55" name="TextBox 54">
            <a:extLst>
              <a:ext uri="{FF2B5EF4-FFF2-40B4-BE49-F238E27FC236}">
                <a16:creationId xmlns:a16="http://schemas.microsoft.com/office/drawing/2014/main" id="{3C22728A-72B1-FF41-8DC3-AD00183D7652}"/>
              </a:ext>
            </a:extLst>
          </p:cNvPr>
          <p:cNvSpPr txBox="1"/>
          <p:nvPr/>
        </p:nvSpPr>
        <p:spPr>
          <a:xfrm>
            <a:off x="907860" y="3956753"/>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NIAGARA PENINSULA</a:t>
            </a:r>
          </a:p>
        </p:txBody>
      </p:sp>
      <p:sp>
        <p:nvSpPr>
          <p:cNvPr id="56" name="TextBox 55">
            <a:extLst>
              <a:ext uri="{FF2B5EF4-FFF2-40B4-BE49-F238E27FC236}">
                <a16:creationId xmlns:a16="http://schemas.microsoft.com/office/drawing/2014/main" id="{77C97AA0-37D3-B44D-AC89-B7784B796753}"/>
              </a:ext>
            </a:extLst>
          </p:cNvPr>
          <p:cNvSpPr txBox="1"/>
          <p:nvPr/>
        </p:nvSpPr>
        <p:spPr>
          <a:xfrm>
            <a:off x="907860" y="4602449"/>
            <a:ext cx="3126506" cy="253916"/>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RHONE, FRANCE</a:t>
            </a:r>
          </a:p>
        </p:txBody>
      </p:sp>
      <p:pic>
        <p:nvPicPr>
          <p:cNvPr id="57" name="Graphic 56" descr="Caret Left with solid fill">
            <a:hlinkClick r:id="rId3" action="ppaction://hlinksldjump"/>
            <a:extLst>
              <a:ext uri="{FF2B5EF4-FFF2-40B4-BE49-F238E27FC236}">
                <a16:creationId xmlns:a16="http://schemas.microsoft.com/office/drawing/2014/main" id="{D233F053-6EAF-4141-89A0-9B8C8A6FD69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3863475" y="3129358"/>
            <a:ext cx="341785" cy="341785"/>
          </a:xfrm>
          <a:prstGeom prst="rect">
            <a:avLst/>
          </a:prstGeom>
        </p:spPr>
      </p:pic>
      <p:pic>
        <p:nvPicPr>
          <p:cNvPr id="58" name="Graphic 57" descr="Caret Left with solid fill">
            <a:hlinkClick r:id="rId4" action="ppaction://hlinksldjump"/>
            <a:extLst>
              <a:ext uri="{FF2B5EF4-FFF2-40B4-BE49-F238E27FC236}">
                <a16:creationId xmlns:a16="http://schemas.microsoft.com/office/drawing/2014/main" id="{22720D9D-36A6-D144-B37A-E9939838F48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3863475" y="3787830"/>
            <a:ext cx="341785" cy="341785"/>
          </a:xfrm>
          <a:prstGeom prst="rect">
            <a:avLst/>
          </a:prstGeom>
        </p:spPr>
      </p:pic>
      <p:pic>
        <p:nvPicPr>
          <p:cNvPr id="59" name="Graphic 58" descr="Caret Left with solid fill">
            <a:hlinkClick r:id="rId5" action="ppaction://hlinksldjump"/>
            <a:extLst>
              <a:ext uri="{FF2B5EF4-FFF2-40B4-BE49-F238E27FC236}">
                <a16:creationId xmlns:a16="http://schemas.microsoft.com/office/drawing/2014/main" id="{18F21353-2A07-F949-86FC-F6A3544385A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3863475" y="4427144"/>
            <a:ext cx="341785" cy="341785"/>
          </a:xfrm>
          <a:prstGeom prst="rect">
            <a:avLst/>
          </a:prstGeom>
        </p:spPr>
      </p:pic>
      <p:sp>
        <p:nvSpPr>
          <p:cNvPr id="60" name="TextBox 59">
            <a:hlinkClick r:id="rId8" action="ppaction://hlinksldjump"/>
            <a:extLst>
              <a:ext uri="{FF2B5EF4-FFF2-40B4-BE49-F238E27FC236}">
                <a16:creationId xmlns:a16="http://schemas.microsoft.com/office/drawing/2014/main" id="{EA8A684D-9149-7A46-BD4D-900F64FCA632}"/>
              </a:ext>
            </a:extLst>
          </p:cNvPr>
          <p:cNvSpPr txBox="1"/>
          <p:nvPr/>
        </p:nvSpPr>
        <p:spPr>
          <a:xfrm>
            <a:off x="913113" y="1834227"/>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JESSE’S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PICKS</a:t>
            </a:r>
          </a:p>
        </p:txBody>
      </p:sp>
      <p:sp>
        <p:nvSpPr>
          <p:cNvPr id="61" name="TextBox 60">
            <a:hlinkClick r:id="rId9" action="ppaction://hlinksldjump"/>
            <a:extLst>
              <a:ext uri="{FF2B5EF4-FFF2-40B4-BE49-F238E27FC236}">
                <a16:creationId xmlns:a16="http://schemas.microsoft.com/office/drawing/2014/main" id="{07362BAD-AF8A-B847-A262-2C61AC985A81}"/>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pic>
        <p:nvPicPr>
          <p:cNvPr id="1026" name="Picture 2" descr="Domaine Jean-Louis Chave Selection Hermitage Blanche | Vivino">
            <a:extLst>
              <a:ext uri="{FF2B5EF4-FFF2-40B4-BE49-F238E27FC236}">
                <a16:creationId xmlns:a16="http://schemas.microsoft.com/office/drawing/2014/main" id="{3ADCBDEC-8995-7646-A364-50BECBE6412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167783" y="816015"/>
            <a:ext cx="977072" cy="340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299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n object&#10;&#10;Description automatically generated with low confidence">
            <a:extLst>
              <a:ext uri="{FF2B5EF4-FFF2-40B4-BE49-F238E27FC236}">
                <a16:creationId xmlns:a16="http://schemas.microsoft.com/office/drawing/2014/main" id="{7DC48600-1008-CA46-BBEB-7B80B4A65A5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925902"/>
          </a:xfrm>
          <a:prstGeom prst="rect">
            <a:avLst/>
          </a:prstGeom>
        </p:spPr>
      </p:pic>
      <p:pic>
        <p:nvPicPr>
          <p:cNvPr id="12" name="Picture 11" descr="Logo&#10;&#10;Description automatically generated">
            <a:extLst>
              <a:ext uri="{FF2B5EF4-FFF2-40B4-BE49-F238E27FC236}">
                <a16:creationId xmlns:a16="http://schemas.microsoft.com/office/drawing/2014/main" id="{348FBEF9-D3F5-B04A-A4C0-3860AA882C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16074" y="290042"/>
            <a:ext cx="647700" cy="821028"/>
          </a:xfrm>
          <a:prstGeom prst="rect">
            <a:avLst/>
          </a:prstGeom>
        </p:spPr>
      </p:pic>
      <p:pic>
        <p:nvPicPr>
          <p:cNvPr id="22" name="Graphic 21" descr="Caret Left with solid fill">
            <a:hlinkClick r:id="" action="ppaction://hlinkshowjump?jump=nextslide"/>
            <a:extLst>
              <a:ext uri="{FF2B5EF4-FFF2-40B4-BE49-F238E27FC236}">
                <a16:creationId xmlns:a16="http://schemas.microsoft.com/office/drawing/2014/main" id="{BE6E1860-ACCE-6947-AB9D-480D2B8A1DD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11017938" y="4095800"/>
            <a:ext cx="438443" cy="438443"/>
          </a:xfrm>
          <a:prstGeom prst="rect">
            <a:avLst/>
          </a:prstGeom>
        </p:spPr>
      </p:pic>
      <p:pic>
        <p:nvPicPr>
          <p:cNvPr id="23" name="Graphic 22" descr="Caret Left with solid fill">
            <a:hlinkClick r:id="" action="ppaction://hlinkshowjump?jump=previousslide"/>
            <a:extLst>
              <a:ext uri="{FF2B5EF4-FFF2-40B4-BE49-F238E27FC236}">
                <a16:creationId xmlns:a16="http://schemas.microsoft.com/office/drawing/2014/main" id="{6213E24F-E8F0-7847-9761-2D354160016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5619" y="4095800"/>
            <a:ext cx="438443" cy="438443"/>
          </a:xfrm>
          <a:prstGeom prst="rect">
            <a:avLst/>
          </a:prstGeom>
        </p:spPr>
      </p:pic>
      <p:sp>
        <p:nvSpPr>
          <p:cNvPr id="16" name="!!start">
            <a:hlinkClick r:id="" action="ppaction://hlinkshowjump?jump=firstslide"/>
            <a:extLst>
              <a:ext uri="{FF2B5EF4-FFF2-40B4-BE49-F238E27FC236}">
                <a16:creationId xmlns:a16="http://schemas.microsoft.com/office/drawing/2014/main" id="{B44E8BD0-2737-CD47-B40C-B5E21CC57754}"/>
              </a:ext>
            </a:extLst>
          </p:cNvPr>
          <p:cNvSpPr/>
          <p:nvPr/>
        </p:nvSpPr>
        <p:spPr>
          <a:xfrm>
            <a:off x="5930505" y="5284922"/>
            <a:ext cx="108000" cy="1080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end">
            <a:hlinkClick r:id="rId6" action="ppaction://hlinksldjump"/>
            <a:extLst>
              <a:ext uri="{FF2B5EF4-FFF2-40B4-BE49-F238E27FC236}">
                <a16:creationId xmlns:a16="http://schemas.microsoft.com/office/drawing/2014/main" id="{17AA04F4-1300-654E-8CF4-C83503E05BB9}"/>
              </a:ext>
            </a:extLst>
          </p:cNvPr>
          <p:cNvSpPr/>
          <p:nvPr/>
        </p:nvSpPr>
        <p:spPr>
          <a:xfrm>
            <a:off x="6155138" y="5284922"/>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close up of an object&#10;&#10;Description automatically generated with low confidence">
            <a:extLst>
              <a:ext uri="{FF2B5EF4-FFF2-40B4-BE49-F238E27FC236}">
                <a16:creationId xmlns:a16="http://schemas.microsoft.com/office/drawing/2014/main" id="{CE9F96D8-26D8-6649-A7A2-B325CDD751C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4240"/>
            <a:ext cx="12192000" cy="6925902"/>
          </a:xfrm>
          <a:prstGeom prst="rect">
            <a:avLst/>
          </a:prstGeom>
        </p:spPr>
      </p:pic>
      <p:pic>
        <p:nvPicPr>
          <p:cNvPr id="24" name="Picture 23" descr="A close up of an object&#10;&#10;Description automatically generated with low confidence">
            <a:extLst>
              <a:ext uri="{FF2B5EF4-FFF2-40B4-BE49-F238E27FC236}">
                <a16:creationId xmlns:a16="http://schemas.microsoft.com/office/drawing/2014/main" id="{1E40098F-05DA-3A43-83F5-B9B65FB366D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5902"/>
            <a:ext cx="12192000" cy="6925902"/>
          </a:xfrm>
          <a:prstGeom prst="rect">
            <a:avLst/>
          </a:prstGeom>
        </p:spPr>
      </p:pic>
      <p:grpSp>
        <p:nvGrpSpPr>
          <p:cNvPr id="25" name="Group 24">
            <a:extLst>
              <a:ext uri="{FF2B5EF4-FFF2-40B4-BE49-F238E27FC236}">
                <a16:creationId xmlns:a16="http://schemas.microsoft.com/office/drawing/2014/main" id="{3F71F283-62BD-6D46-8E06-113F60EBC9DE}"/>
              </a:ext>
            </a:extLst>
          </p:cNvPr>
          <p:cNvGrpSpPr/>
          <p:nvPr/>
        </p:nvGrpSpPr>
        <p:grpSpPr>
          <a:xfrm>
            <a:off x="-8998256" y="3445804"/>
            <a:ext cx="23383587" cy="1712899"/>
            <a:chOff x="-6925824" y="2922101"/>
            <a:chExt cx="23383587" cy="1712899"/>
          </a:xfrm>
        </p:grpSpPr>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A3BE902C-CFD4-4F44-BCE0-C583E63FC1E4}"/>
                    </a:ext>
                  </a:extLst>
                </p:cNvPr>
                <p:cNvGraphicFramePr>
                  <a:graphicFrameLocks noChangeAspect="1"/>
                </p:cNvGraphicFramePr>
                <p:nvPr>
                  <p:extLst>
                    <p:ext uri="{D42A27DB-BD31-4B8C-83A1-F6EECF244321}">
                      <p14:modId xmlns:p14="http://schemas.microsoft.com/office/powerpoint/2010/main" val="1550883002"/>
                    </p:ext>
                  </p:extLst>
                </p:nvPr>
              </p:nvGraphicFramePr>
              <p:xfrm>
                <a:off x="-6925824" y="2922101"/>
                <a:ext cx="3048000" cy="1712899"/>
              </p:xfrm>
              <a:graphic>
                <a:graphicData uri="http://schemas.microsoft.com/office/powerpoint/2016/slidezoom">
                  <pslz:sldZm>
                    <pslz:sldZmObj sldId="257" cId="2186161475">
                      <pslz:zmPr id="{2F722752-A2CC-D741-9C4F-52E3B7439C7A}" imageType="cover" transitionDur="1000">
                        <p166:blipFill xmlns:p166="http://schemas.microsoft.com/office/powerpoint/2016/6/main">
                          <a:blip r:embed="rId7">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6" name="Slide Zoom 25">
                  <a:hlinkClick r:id="rId8" action="ppaction://hlinksldjump"/>
                  <a:extLst>
                    <a:ext uri="{FF2B5EF4-FFF2-40B4-BE49-F238E27FC236}">
                      <a16:creationId xmlns:a16="http://schemas.microsoft.com/office/drawing/2014/main" id="{A3BE902C-CFD4-4F44-BCE0-C583E63FC1E4}"/>
                    </a:ext>
                  </a:extLst>
                </p:cNvPr>
                <p:cNvPicPr>
                  <a:picLocks noGrp="1" noRot="1" noChangeAspect="1" noMove="1" noResize="1" noEditPoints="1" noAdjustHandles="1" noChangeArrowheads="1" noChangeShapeType="1"/>
                </p:cNvPicPr>
                <p:nvPr/>
              </p:nvPicPr>
              <p:blipFill>
                <a:blip r:embed="rId9"/>
                <a:stretch>
                  <a:fillRect/>
                </a:stretch>
              </p:blipFill>
              <p:spPr>
                <a:xfrm>
                  <a:off x="-8998256"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EFE86515-DF1F-294B-BDF0-8A269449D4B4}"/>
                    </a:ext>
                  </a:extLst>
                </p:cNvPr>
                <p:cNvGraphicFramePr>
                  <a:graphicFrameLocks noChangeAspect="1"/>
                </p:cNvGraphicFramePr>
                <p:nvPr>
                  <p:extLst>
                    <p:ext uri="{D42A27DB-BD31-4B8C-83A1-F6EECF244321}">
                      <p14:modId xmlns:p14="http://schemas.microsoft.com/office/powerpoint/2010/main" val="3020928108"/>
                    </p:ext>
                  </p:extLst>
                </p:nvPr>
              </p:nvGraphicFramePr>
              <p:xfrm>
                <a:off x="-3536560" y="2922101"/>
                <a:ext cx="3048000" cy="1712899"/>
              </p:xfrm>
              <a:graphic>
                <a:graphicData uri="http://schemas.microsoft.com/office/powerpoint/2016/slidezoom">
                  <pslz:sldZm>
                    <pslz:sldZmObj sldId="258" cId="1541323302">
                      <pslz:zmPr id="{9F4CDD44-D8C1-8547-AFF7-21AC9F1D066B}" imageType="cover" transitionDur="1000">
                        <p166:blipFill xmlns:p166="http://schemas.microsoft.com/office/powerpoint/2016/6/main">
                          <a:blip r:embed="rId10">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7" name="Slide Zoom 26">
                  <a:hlinkClick r:id="rId11" action="ppaction://hlinksldjump"/>
                  <a:extLst>
                    <a:ext uri="{FF2B5EF4-FFF2-40B4-BE49-F238E27FC236}">
                      <a16:creationId xmlns:a16="http://schemas.microsoft.com/office/drawing/2014/main" id="{EFE86515-DF1F-294B-BDF0-8A269449D4B4}"/>
                    </a:ext>
                  </a:extLst>
                </p:cNvPr>
                <p:cNvPicPr>
                  <a:picLocks noGrp="1" noRot="1" noChangeAspect="1" noMove="1" noResize="1" noEditPoints="1" noAdjustHandles="1" noChangeArrowheads="1" noChangeShapeType="1"/>
                </p:cNvPicPr>
                <p:nvPr/>
              </p:nvPicPr>
              <p:blipFill>
                <a:blip r:embed="rId12"/>
                <a:stretch>
                  <a:fillRect/>
                </a:stretch>
              </p:blipFill>
              <p:spPr>
                <a:xfrm>
                  <a:off x="-5608992"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81B7700C-A085-A746-B53A-BC31E4253B71}"/>
                    </a:ext>
                  </a:extLst>
                </p:cNvPr>
                <p:cNvGraphicFramePr>
                  <a:graphicFrameLocks noChangeAspect="1"/>
                </p:cNvGraphicFramePr>
                <p:nvPr>
                  <p:extLst>
                    <p:ext uri="{D42A27DB-BD31-4B8C-83A1-F6EECF244321}">
                      <p14:modId xmlns:p14="http://schemas.microsoft.com/office/powerpoint/2010/main" val="918100819"/>
                    </p:ext>
                  </p:extLst>
                </p:nvPr>
              </p:nvGraphicFramePr>
              <p:xfrm>
                <a:off x="-147296" y="2922101"/>
                <a:ext cx="3048000" cy="1712899"/>
              </p:xfrm>
              <a:graphic>
                <a:graphicData uri="http://schemas.microsoft.com/office/powerpoint/2016/slidezoom">
                  <pslz:sldZm>
                    <pslz:sldZmObj sldId="259" cId="2845224378">
                      <pslz:zmPr id="{D4E91D1C-BE77-AC42-B5B5-CAA0EE72E025}" imageType="cover" transitionDur="1000">
                        <p166:blipFill xmlns:p166="http://schemas.microsoft.com/office/powerpoint/2016/6/main">
                          <a:blip r:embed="rId13">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8" name="Slide Zoom 27">
                  <a:hlinkClick r:id="rId14" action="ppaction://hlinksldjump"/>
                  <a:extLst>
                    <a:ext uri="{FF2B5EF4-FFF2-40B4-BE49-F238E27FC236}">
                      <a16:creationId xmlns:a16="http://schemas.microsoft.com/office/drawing/2014/main" id="{81B7700C-A085-A746-B53A-BC31E4253B71}"/>
                    </a:ext>
                  </a:extLst>
                </p:cNvPr>
                <p:cNvPicPr>
                  <a:picLocks noGrp="1" noRot="1" noChangeAspect="1" noMove="1" noResize="1" noEditPoints="1" noAdjustHandles="1" noChangeArrowheads="1" noChangeShapeType="1"/>
                </p:cNvPicPr>
                <p:nvPr/>
              </p:nvPicPr>
              <p:blipFill>
                <a:blip r:embed="rId15"/>
                <a:stretch>
                  <a:fillRect/>
                </a:stretch>
              </p:blipFill>
              <p:spPr>
                <a:xfrm>
                  <a:off x="-2219728"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25EFB13A-352E-EC4C-9E1A-F92097834E2A}"/>
                    </a:ext>
                  </a:extLst>
                </p:cNvPr>
                <p:cNvGraphicFramePr>
                  <a:graphicFrameLocks noChangeAspect="1"/>
                </p:cNvGraphicFramePr>
                <p:nvPr>
                  <p:extLst>
                    <p:ext uri="{D42A27DB-BD31-4B8C-83A1-F6EECF244321}">
                      <p14:modId xmlns:p14="http://schemas.microsoft.com/office/powerpoint/2010/main" val="263106497"/>
                    </p:ext>
                  </p:extLst>
                </p:nvPr>
              </p:nvGraphicFramePr>
              <p:xfrm>
                <a:off x="3241969" y="2922101"/>
                <a:ext cx="3048000" cy="1712899"/>
              </p:xfrm>
              <a:graphic>
                <a:graphicData uri="http://schemas.microsoft.com/office/powerpoint/2016/slidezoom">
                  <pslz:sldZm>
                    <pslz:sldZmObj sldId="260" cId="4097857740">
                      <pslz:zmPr id="{9ED49E77-707E-8440-8332-189D646F2C4E}" imageType="cover" transitionDur="1000">
                        <p166:blipFill xmlns:p166="http://schemas.microsoft.com/office/powerpoint/2016/6/main">
                          <a:blip r:embed="rId16">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9" name="Slide Zoom 28">
                  <a:hlinkClick r:id="rId17" action="ppaction://hlinksldjump"/>
                  <a:extLst>
                    <a:ext uri="{FF2B5EF4-FFF2-40B4-BE49-F238E27FC236}">
                      <a16:creationId xmlns:a16="http://schemas.microsoft.com/office/drawing/2014/main" id="{25EFB13A-352E-EC4C-9E1A-F92097834E2A}"/>
                    </a:ext>
                  </a:extLst>
                </p:cNvPr>
                <p:cNvPicPr>
                  <a:picLocks noGrp="1" noRot="1" noChangeAspect="1" noMove="1" noResize="1" noEditPoints="1" noAdjustHandles="1" noChangeArrowheads="1" noChangeShapeType="1"/>
                </p:cNvPicPr>
                <p:nvPr/>
              </p:nvPicPr>
              <p:blipFill>
                <a:blip r:embed="rId18"/>
                <a:stretch>
                  <a:fillRect/>
                </a:stretch>
              </p:blipFill>
              <p:spPr>
                <a:xfrm>
                  <a:off x="1169537"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E9B4DD5E-171B-4048-A1C1-C37D9DD0E682}"/>
                    </a:ext>
                  </a:extLst>
                </p:cNvPr>
                <p:cNvGraphicFramePr>
                  <a:graphicFrameLocks noChangeAspect="1"/>
                </p:cNvGraphicFramePr>
                <p:nvPr>
                  <p:extLst>
                    <p:ext uri="{D42A27DB-BD31-4B8C-83A1-F6EECF244321}">
                      <p14:modId xmlns:p14="http://schemas.microsoft.com/office/powerpoint/2010/main" val="1773540777"/>
                    </p:ext>
                  </p:extLst>
                </p:nvPr>
              </p:nvGraphicFramePr>
              <p:xfrm>
                <a:off x="6631234" y="2922101"/>
                <a:ext cx="3048000" cy="1712899"/>
              </p:xfrm>
              <a:graphic>
                <a:graphicData uri="http://schemas.microsoft.com/office/powerpoint/2016/slidezoom">
                  <pslz:sldZm>
                    <pslz:sldZmObj sldId="287" cId="2778443149">
                      <pslz:zmPr id="{8E97C68A-A938-7A44-9E08-A96A7CB9DE5F}" imageType="cover" transitionDur="1000">
                        <p166:blipFill xmlns:p166="http://schemas.microsoft.com/office/powerpoint/2016/6/main">
                          <a:blip r:embed="rId19">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0" name="Slide Zoom 29">
                  <a:hlinkClick r:id="rId20" action="ppaction://hlinksldjump"/>
                  <a:extLst>
                    <a:ext uri="{FF2B5EF4-FFF2-40B4-BE49-F238E27FC236}">
                      <a16:creationId xmlns:a16="http://schemas.microsoft.com/office/drawing/2014/main" id="{E9B4DD5E-171B-4048-A1C1-C37D9DD0E682}"/>
                    </a:ext>
                  </a:extLst>
                </p:cNvPr>
                <p:cNvPicPr>
                  <a:picLocks noGrp="1" noRot="1" noChangeAspect="1" noMove="1" noResize="1" noEditPoints="1" noAdjustHandles="1" noChangeArrowheads="1" noChangeShapeType="1"/>
                </p:cNvPicPr>
                <p:nvPr/>
              </p:nvPicPr>
              <p:blipFill>
                <a:blip r:embed="rId21"/>
                <a:stretch>
                  <a:fillRect/>
                </a:stretch>
              </p:blipFill>
              <p:spPr>
                <a:xfrm>
                  <a:off x="4558802"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1" name="Slide Zoom 30">
                  <a:extLst>
                    <a:ext uri="{FF2B5EF4-FFF2-40B4-BE49-F238E27FC236}">
                      <a16:creationId xmlns:a16="http://schemas.microsoft.com/office/drawing/2014/main" id="{9B825E89-C3EF-EC4E-8E74-BF78B0399C06}"/>
                    </a:ext>
                  </a:extLst>
                </p:cNvPr>
                <p:cNvGraphicFramePr>
                  <a:graphicFrameLocks noChangeAspect="1"/>
                </p:cNvGraphicFramePr>
                <p:nvPr>
                  <p:extLst>
                    <p:ext uri="{D42A27DB-BD31-4B8C-83A1-F6EECF244321}">
                      <p14:modId xmlns:p14="http://schemas.microsoft.com/office/powerpoint/2010/main" val="6522029"/>
                    </p:ext>
                  </p:extLst>
                </p:nvPr>
              </p:nvGraphicFramePr>
              <p:xfrm>
                <a:off x="10020499" y="2922101"/>
                <a:ext cx="3048000" cy="1712899"/>
              </p:xfrm>
              <a:graphic>
                <a:graphicData uri="http://schemas.microsoft.com/office/powerpoint/2016/slidezoom">
                  <pslz:sldZm>
                    <pslz:sldZmObj sldId="261" cId="3740126929">
                      <pslz:zmPr id="{7E269E47-D94E-0A49-9027-22579FAF752F}" imageType="cover" transitionDur="1000">
                        <p166:blipFill xmlns:p166="http://schemas.microsoft.com/office/powerpoint/2016/6/main">
                          <a:blip r:embed="rId22">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1" name="Slide Zoom 30">
                  <a:hlinkClick r:id="rId23" action="ppaction://hlinksldjump"/>
                  <a:extLst>
                    <a:ext uri="{FF2B5EF4-FFF2-40B4-BE49-F238E27FC236}">
                      <a16:creationId xmlns:a16="http://schemas.microsoft.com/office/drawing/2014/main" id="{9B825E89-C3EF-EC4E-8E74-BF78B0399C06}"/>
                    </a:ext>
                  </a:extLst>
                </p:cNvPr>
                <p:cNvPicPr>
                  <a:picLocks noGrp="1" noRot="1" noChangeAspect="1" noMove="1" noResize="1" noEditPoints="1" noAdjustHandles="1" noChangeArrowheads="1" noChangeShapeType="1"/>
                </p:cNvPicPr>
                <p:nvPr/>
              </p:nvPicPr>
              <p:blipFill>
                <a:blip r:embed="rId24"/>
                <a:stretch>
                  <a:fillRect/>
                </a:stretch>
              </p:blipFill>
              <p:spPr>
                <a:xfrm>
                  <a:off x="7948067"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53073B5C-5285-EE41-8ECD-C69A7AB8872F}"/>
                    </a:ext>
                  </a:extLst>
                </p:cNvPr>
                <p:cNvGraphicFramePr>
                  <a:graphicFrameLocks noChangeAspect="1"/>
                </p:cNvGraphicFramePr>
                <p:nvPr>
                  <p:extLst>
                    <p:ext uri="{D42A27DB-BD31-4B8C-83A1-F6EECF244321}">
                      <p14:modId xmlns:p14="http://schemas.microsoft.com/office/powerpoint/2010/main" val="1992199383"/>
                    </p:ext>
                  </p:extLst>
                </p:nvPr>
              </p:nvGraphicFramePr>
              <p:xfrm>
                <a:off x="13409763" y="2922101"/>
                <a:ext cx="3048000" cy="1712899"/>
              </p:xfrm>
              <a:graphic>
                <a:graphicData uri="http://schemas.microsoft.com/office/powerpoint/2016/slidezoom">
                  <pslz:sldZm>
                    <pslz:sldZmObj sldId="262" cId="2571281074">
                      <pslz:zmPr id="{1977519E-DE70-A842-9FEB-C140186CB7D1}" imageType="cover" transitionDur="1000">
                        <p166:blipFill xmlns:p166="http://schemas.microsoft.com/office/powerpoint/2016/6/main">
                          <a:blip r:embed="rId25">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2" name="Slide Zoom 31">
                  <a:hlinkClick r:id="rId26" action="ppaction://hlinksldjump"/>
                  <a:extLst>
                    <a:ext uri="{FF2B5EF4-FFF2-40B4-BE49-F238E27FC236}">
                      <a16:creationId xmlns:a16="http://schemas.microsoft.com/office/drawing/2014/main" id="{53073B5C-5285-EE41-8ECD-C69A7AB8872F}"/>
                    </a:ext>
                  </a:extLst>
                </p:cNvPr>
                <p:cNvPicPr>
                  <a:picLocks noGrp="1" noRot="1" noChangeAspect="1" noMove="1" noResize="1" noEditPoints="1" noAdjustHandles="1" noChangeArrowheads="1" noChangeShapeType="1"/>
                </p:cNvPicPr>
                <p:nvPr/>
              </p:nvPicPr>
              <p:blipFill>
                <a:blip r:embed="rId27"/>
                <a:stretch>
                  <a:fillRect/>
                </a:stretch>
              </p:blipFill>
              <p:spPr>
                <a:xfrm>
                  <a:off x="11337331" y="3445804"/>
                  <a:ext cx="3048000" cy="1712899"/>
                </a:xfrm>
                <a:prstGeom prst="rect">
                  <a:avLst/>
                </a:prstGeom>
                <a:ln w="3175">
                  <a:noFill/>
                </a:ln>
                <a:effectLst>
                  <a:reflection blurRad="6350" stA="50000" endA="300" endPos="55000" dir="5400000" sy="-100000" algn="bl" rotWithShape="0"/>
                </a:effectLst>
              </p:spPr>
            </p:pic>
          </mc:Fallback>
        </mc:AlternateContent>
      </p:grpSp>
      <p:sp>
        <p:nvSpPr>
          <p:cNvPr id="20" name="TextBox 19">
            <a:extLst>
              <a:ext uri="{FF2B5EF4-FFF2-40B4-BE49-F238E27FC236}">
                <a16:creationId xmlns:a16="http://schemas.microsoft.com/office/drawing/2014/main" id="{9B822513-0C57-8C4E-A7C1-5B91AEA6EE9B}"/>
              </a:ext>
            </a:extLst>
          </p:cNvPr>
          <p:cNvSpPr txBox="1"/>
          <p:nvPr/>
        </p:nvSpPr>
        <p:spPr>
          <a:xfrm>
            <a:off x="0" y="1188203"/>
            <a:ext cx="12192000" cy="523220"/>
          </a:xfrm>
          <a:prstGeom prst="rect">
            <a:avLst/>
          </a:prstGeom>
          <a:noFill/>
        </p:spPr>
        <p:txBody>
          <a:bodyPr wrap="square" rtlCol="0">
            <a:spAutoFit/>
          </a:bodyPr>
          <a:lstStyle/>
          <a:p>
            <a:pPr algn="ctr"/>
            <a:r>
              <a:rPr lang="en-US" sz="2800" spc="600" dirty="0">
                <a:solidFill>
                  <a:schemeClr val="bg1"/>
                </a:solidFill>
                <a:latin typeface="Avenir Book" panose="02000503020000020003" pitchFamily="2" charset="0"/>
                <a:ea typeface="Heiti SC Medium" pitchFamily="2" charset="-128"/>
                <a:cs typeface="Aharoni" panose="02010803020104030203" pitchFamily="2" charset="-79"/>
              </a:rPr>
              <a:t>WELCOME TO THE</a:t>
            </a:r>
          </a:p>
        </p:txBody>
      </p:sp>
      <p:sp>
        <p:nvSpPr>
          <p:cNvPr id="33" name="TextBox 32">
            <a:extLst>
              <a:ext uri="{FF2B5EF4-FFF2-40B4-BE49-F238E27FC236}">
                <a16:creationId xmlns:a16="http://schemas.microsoft.com/office/drawing/2014/main" id="{FDE625B4-1D59-7A49-8C99-4E4BBAF2782E}"/>
              </a:ext>
            </a:extLst>
          </p:cNvPr>
          <p:cNvSpPr txBox="1"/>
          <p:nvPr/>
        </p:nvSpPr>
        <p:spPr>
          <a:xfrm>
            <a:off x="0" y="1699297"/>
            <a:ext cx="12191999" cy="1107996"/>
          </a:xfrm>
          <a:prstGeom prst="rect">
            <a:avLst/>
          </a:prstGeom>
          <a:noFill/>
        </p:spPr>
        <p:txBody>
          <a:bodyPr wrap="square" rtlCol="0">
            <a:spAutoFit/>
          </a:bodyPr>
          <a:lstStyle/>
          <a:p>
            <a:pPr algn="ctr"/>
            <a:r>
              <a:rPr lang="en-US" sz="6600" dirty="0">
                <a:solidFill>
                  <a:schemeClr val="bg1"/>
                </a:solidFill>
                <a:latin typeface="Bodoni 72 Book" pitchFamily="2" charset="0"/>
                <a:cs typeface="Didot" panose="02000503000000020003" pitchFamily="2" charset="-79"/>
              </a:rPr>
              <a:t>LONDON CLUB WINE SHOP</a:t>
            </a:r>
          </a:p>
        </p:txBody>
      </p:sp>
    </p:spTree>
    <p:extLst>
      <p:ext uri="{BB962C8B-B14F-4D97-AF65-F5344CB8AC3E}">
        <p14:creationId xmlns:p14="http://schemas.microsoft.com/office/powerpoint/2010/main" val="22246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n object&#10;&#10;Description automatically generated with low confidence">
            <a:extLst>
              <a:ext uri="{FF2B5EF4-FFF2-40B4-BE49-F238E27FC236}">
                <a16:creationId xmlns:a16="http://schemas.microsoft.com/office/drawing/2014/main" id="{7DC48600-1008-CA46-BBEB-7B80B4A65A5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925902"/>
          </a:xfrm>
          <a:prstGeom prst="rect">
            <a:avLst/>
          </a:prstGeom>
        </p:spPr>
      </p:pic>
      <p:pic>
        <p:nvPicPr>
          <p:cNvPr id="12" name="Picture 11" descr="Logo&#10;&#10;Description automatically generated">
            <a:extLst>
              <a:ext uri="{FF2B5EF4-FFF2-40B4-BE49-F238E27FC236}">
                <a16:creationId xmlns:a16="http://schemas.microsoft.com/office/drawing/2014/main" id="{348FBEF9-D3F5-B04A-A4C0-3860AA882C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16074" y="290042"/>
            <a:ext cx="647700" cy="821028"/>
          </a:xfrm>
          <a:prstGeom prst="rect">
            <a:avLst/>
          </a:prstGeom>
        </p:spPr>
      </p:pic>
      <p:pic>
        <p:nvPicPr>
          <p:cNvPr id="22" name="Graphic 21" descr="Caret Left with solid fill">
            <a:hlinkClick r:id="" action="ppaction://hlinkshowjump?jump=nextslide"/>
            <a:extLst>
              <a:ext uri="{FF2B5EF4-FFF2-40B4-BE49-F238E27FC236}">
                <a16:creationId xmlns:a16="http://schemas.microsoft.com/office/drawing/2014/main" id="{BE6E1860-ACCE-6947-AB9D-480D2B8A1DD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11017938" y="4095800"/>
            <a:ext cx="438443" cy="438443"/>
          </a:xfrm>
          <a:prstGeom prst="rect">
            <a:avLst/>
          </a:prstGeom>
        </p:spPr>
      </p:pic>
      <p:pic>
        <p:nvPicPr>
          <p:cNvPr id="23" name="Graphic 22" descr="Caret Left with solid fill">
            <a:hlinkClick r:id="" action="ppaction://hlinkshowjump?jump=previousslide"/>
            <a:extLst>
              <a:ext uri="{FF2B5EF4-FFF2-40B4-BE49-F238E27FC236}">
                <a16:creationId xmlns:a16="http://schemas.microsoft.com/office/drawing/2014/main" id="{6213E24F-E8F0-7847-9761-2D354160016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5619" y="4095800"/>
            <a:ext cx="438443" cy="438443"/>
          </a:xfrm>
          <a:prstGeom prst="rect">
            <a:avLst/>
          </a:prstGeom>
        </p:spPr>
      </p:pic>
      <p:sp>
        <p:nvSpPr>
          <p:cNvPr id="16" name="!!start">
            <a:hlinkClick r:id="" action="ppaction://hlinkshowjump?jump=firstslide"/>
            <a:extLst>
              <a:ext uri="{FF2B5EF4-FFF2-40B4-BE49-F238E27FC236}">
                <a16:creationId xmlns:a16="http://schemas.microsoft.com/office/drawing/2014/main" id="{A4C72146-CBD7-7948-870A-7D5BF6C6727D}"/>
              </a:ext>
            </a:extLst>
          </p:cNvPr>
          <p:cNvSpPr/>
          <p:nvPr/>
        </p:nvSpPr>
        <p:spPr>
          <a:xfrm>
            <a:off x="5930505" y="5284922"/>
            <a:ext cx="108000" cy="1080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end">
            <a:hlinkClick r:id="rId6" action="ppaction://hlinksldjump"/>
            <a:extLst>
              <a:ext uri="{FF2B5EF4-FFF2-40B4-BE49-F238E27FC236}">
                <a16:creationId xmlns:a16="http://schemas.microsoft.com/office/drawing/2014/main" id="{F6E9DFFD-E413-5A44-8B05-4DAD576DD5EE}"/>
              </a:ext>
            </a:extLst>
          </p:cNvPr>
          <p:cNvSpPr/>
          <p:nvPr/>
        </p:nvSpPr>
        <p:spPr>
          <a:xfrm>
            <a:off x="6155138" y="5284922"/>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close up of an object&#10;&#10;Description automatically generated with low confidence">
            <a:extLst>
              <a:ext uri="{FF2B5EF4-FFF2-40B4-BE49-F238E27FC236}">
                <a16:creationId xmlns:a16="http://schemas.microsoft.com/office/drawing/2014/main" id="{C145A5AA-7369-1047-91B9-C4C5393C5B1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4240"/>
            <a:ext cx="12192000" cy="6925902"/>
          </a:xfrm>
          <a:prstGeom prst="rect">
            <a:avLst/>
          </a:prstGeom>
        </p:spPr>
      </p:pic>
      <p:pic>
        <p:nvPicPr>
          <p:cNvPr id="24" name="Picture 23" descr="A close up of an object&#10;&#10;Description automatically generated with low confidence">
            <a:extLst>
              <a:ext uri="{FF2B5EF4-FFF2-40B4-BE49-F238E27FC236}">
                <a16:creationId xmlns:a16="http://schemas.microsoft.com/office/drawing/2014/main" id="{D7DF1750-C13D-E342-A251-AF6547AAC4C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5902"/>
            <a:ext cx="12192000" cy="6925902"/>
          </a:xfrm>
          <a:prstGeom prst="rect">
            <a:avLst/>
          </a:prstGeom>
        </p:spPr>
      </p:pic>
      <p:grpSp>
        <p:nvGrpSpPr>
          <p:cNvPr id="25" name="Group 24">
            <a:extLst>
              <a:ext uri="{FF2B5EF4-FFF2-40B4-BE49-F238E27FC236}">
                <a16:creationId xmlns:a16="http://schemas.microsoft.com/office/drawing/2014/main" id="{F4285530-92AE-714A-9DCD-A7593ED18724}"/>
              </a:ext>
            </a:extLst>
          </p:cNvPr>
          <p:cNvGrpSpPr/>
          <p:nvPr/>
        </p:nvGrpSpPr>
        <p:grpSpPr>
          <a:xfrm>
            <a:off x="-12365649" y="3445804"/>
            <a:ext cx="23383587" cy="1712899"/>
            <a:chOff x="-6925824" y="2922101"/>
            <a:chExt cx="23383587" cy="1712899"/>
          </a:xfrm>
        </p:grpSpPr>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FA13D7F2-47A5-8F45-B637-FBAC9C437270}"/>
                    </a:ext>
                  </a:extLst>
                </p:cNvPr>
                <p:cNvGraphicFramePr>
                  <a:graphicFrameLocks noChangeAspect="1"/>
                </p:cNvGraphicFramePr>
                <p:nvPr>
                  <p:extLst>
                    <p:ext uri="{D42A27DB-BD31-4B8C-83A1-F6EECF244321}">
                      <p14:modId xmlns:p14="http://schemas.microsoft.com/office/powerpoint/2010/main" val="1550883002"/>
                    </p:ext>
                  </p:extLst>
                </p:nvPr>
              </p:nvGraphicFramePr>
              <p:xfrm>
                <a:off x="-6925824" y="2922101"/>
                <a:ext cx="3048000" cy="1712899"/>
              </p:xfrm>
              <a:graphic>
                <a:graphicData uri="http://schemas.microsoft.com/office/powerpoint/2016/slidezoom">
                  <pslz:sldZm>
                    <pslz:sldZmObj sldId="257" cId="2186161475">
                      <pslz:zmPr id="{2F722752-A2CC-D741-9C4F-52E3B7439C7A}" imageType="cover" transitionDur="1000">
                        <p166:blipFill xmlns:p166="http://schemas.microsoft.com/office/powerpoint/2016/6/main">
                          <a:blip r:embed="rId7">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6" name="Slide Zoom 25">
                  <a:hlinkClick r:id="rId8" action="ppaction://hlinksldjump"/>
                  <a:extLst>
                    <a:ext uri="{FF2B5EF4-FFF2-40B4-BE49-F238E27FC236}">
                      <a16:creationId xmlns:a16="http://schemas.microsoft.com/office/drawing/2014/main" id="{FA13D7F2-47A5-8F45-B637-FBAC9C437270}"/>
                    </a:ext>
                  </a:extLst>
                </p:cNvPr>
                <p:cNvPicPr>
                  <a:picLocks noGrp="1" noRot="1" noChangeAspect="1" noMove="1" noResize="1" noEditPoints="1" noAdjustHandles="1" noChangeArrowheads="1" noChangeShapeType="1"/>
                </p:cNvPicPr>
                <p:nvPr/>
              </p:nvPicPr>
              <p:blipFill>
                <a:blip r:embed="rId9"/>
                <a:stretch>
                  <a:fillRect/>
                </a:stretch>
              </p:blipFill>
              <p:spPr>
                <a:xfrm>
                  <a:off x="-12365649"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10361FC1-A57E-8A45-AB27-11ACA75A30A4}"/>
                    </a:ext>
                  </a:extLst>
                </p:cNvPr>
                <p:cNvGraphicFramePr>
                  <a:graphicFrameLocks noChangeAspect="1"/>
                </p:cNvGraphicFramePr>
                <p:nvPr>
                  <p:extLst>
                    <p:ext uri="{D42A27DB-BD31-4B8C-83A1-F6EECF244321}">
                      <p14:modId xmlns:p14="http://schemas.microsoft.com/office/powerpoint/2010/main" val="3020928108"/>
                    </p:ext>
                  </p:extLst>
                </p:nvPr>
              </p:nvGraphicFramePr>
              <p:xfrm>
                <a:off x="-3536560" y="2922101"/>
                <a:ext cx="3048000" cy="1712899"/>
              </p:xfrm>
              <a:graphic>
                <a:graphicData uri="http://schemas.microsoft.com/office/powerpoint/2016/slidezoom">
                  <pslz:sldZm>
                    <pslz:sldZmObj sldId="258" cId="1541323302">
                      <pslz:zmPr id="{9F4CDD44-D8C1-8547-AFF7-21AC9F1D066B}" imageType="cover" transitionDur="1000">
                        <p166:blipFill xmlns:p166="http://schemas.microsoft.com/office/powerpoint/2016/6/main">
                          <a:blip r:embed="rId10">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7" name="Slide Zoom 26">
                  <a:hlinkClick r:id="rId11" action="ppaction://hlinksldjump"/>
                  <a:extLst>
                    <a:ext uri="{FF2B5EF4-FFF2-40B4-BE49-F238E27FC236}">
                      <a16:creationId xmlns:a16="http://schemas.microsoft.com/office/drawing/2014/main" id="{10361FC1-A57E-8A45-AB27-11ACA75A30A4}"/>
                    </a:ext>
                  </a:extLst>
                </p:cNvPr>
                <p:cNvPicPr>
                  <a:picLocks noGrp="1" noRot="1" noChangeAspect="1" noMove="1" noResize="1" noEditPoints="1" noAdjustHandles="1" noChangeArrowheads="1" noChangeShapeType="1"/>
                </p:cNvPicPr>
                <p:nvPr/>
              </p:nvPicPr>
              <p:blipFill>
                <a:blip r:embed="rId12"/>
                <a:stretch>
                  <a:fillRect/>
                </a:stretch>
              </p:blipFill>
              <p:spPr>
                <a:xfrm>
                  <a:off x="-8976385"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0D005E54-FE9B-FF45-9E73-A7C41FEC7E5E}"/>
                    </a:ext>
                  </a:extLst>
                </p:cNvPr>
                <p:cNvGraphicFramePr>
                  <a:graphicFrameLocks noChangeAspect="1"/>
                </p:cNvGraphicFramePr>
                <p:nvPr>
                  <p:extLst>
                    <p:ext uri="{D42A27DB-BD31-4B8C-83A1-F6EECF244321}">
                      <p14:modId xmlns:p14="http://schemas.microsoft.com/office/powerpoint/2010/main" val="918100819"/>
                    </p:ext>
                  </p:extLst>
                </p:nvPr>
              </p:nvGraphicFramePr>
              <p:xfrm>
                <a:off x="-147296" y="2922101"/>
                <a:ext cx="3048000" cy="1712899"/>
              </p:xfrm>
              <a:graphic>
                <a:graphicData uri="http://schemas.microsoft.com/office/powerpoint/2016/slidezoom">
                  <pslz:sldZm>
                    <pslz:sldZmObj sldId="259" cId="2845224378">
                      <pslz:zmPr id="{D4E91D1C-BE77-AC42-B5B5-CAA0EE72E025}" imageType="cover" transitionDur="1000">
                        <p166:blipFill xmlns:p166="http://schemas.microsoft.com/office/powerpoint/2016/6/main">
                          <a:blip r:embed="rId13">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8" name="Slide Zoom 27">
                  <a:hlinkClick r:id="rId14" action="ppaction://hlinksldjump"/>
                  <a:extLst>
                    <a:ext uri="{FF2B5EF4-FFF2-40B4-BE49-F238E27FC236}">
                      <a16:creationId xmlns:a16="http://schemas.microsoft.com/office/drawing/2014/main" id="{0D005E54-FE9B-FF45-9E73-A7C41FEC7E5E}"/>
                    </a:ext>
                  </a:extLst>
                </p:cNvPr>
                <p:cNvPicPr>
                  <a:picLocks noGrp="1" noRot="1" noChangeAspect="1" noMove="1" noResize="1" noEditPoints="1" noAdjustHandles="1" noChangeArrowheads="1" noChangeShapeType="1"/>
                </p:cNvPicPr>
                <p:nvPr/>
              </p:nvPicPr>
              <p:blipFill>
                <a:blip r:embed="rId15"/>
                <a:stretch>
                  <a:fillRect/>
                </a:stretch>
              </p:blipFill>
              <p:spPr>
                <a:xfrm>
                  <a:off x="-5587121"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CC99AE35-1938-F14E-BC02-AE786030D54E}"/>
                    </a:ext>
                  </a:extLst>
                </p:cNvPr>
                <p:cNvGraphicFramePr>
                  <a:graphicFrameLocks noChangeAspect="1"/>
                </p:cNvGraphicFramePr>
                <p:nvPr>
                  <p:extLst>
                    <p:ext uri="{D42A27DB-BD31-4B8C-83A1-F6EECF244321}">
                      <p14:modId xmlns:p14="http://schemas.microsoft.com/office/powerpoint/2010/main" val="263106497"/>
                    </p:ext>
                  </p:extLst>
                </p:nvPr>
              </p:nvGraphicFramePr>
              <p:xfrm>
                <a:off x="3241969" y="2922101"/>
                <a:ext cx="3048000" cy="1712899"/>
              </p:xfrm>
              <a:graphic>
                <a:graphicData uri="http://schemas.microsoft.com/office/powerpoint/2016/slidezoom">
                  <pslz:sldZm>
                    <pslz:sldZmObj sldId="260" cId="4097857740">
                      <pslz:zmPr id="{9ED49E77-707E-8440-8332-189D646F2C4E}" imageType="cover" transitionDur="1000">
                        <p166:blipFill xmlns:p166="http://schemas.microsoft.com/office/powerpoint/2016/6/main">
                          <a:blip r:embed="rId16">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9" name="Slide Zoom 28">
                  <a:hlinkClick r:id="rId17" action="ppaction://hlinksldjump"/>
                  <a:extLst>
                    <a:ext uri="{FF2B5EF4-FFF2-40B4-BE49-F238E27FC236}">
                      <a16:creationId xmlns:a16="http://schemas.microsoft.com/office/drawing/2014/main" id="{CC99AE35-1938-F14E-BC02-AE786030D54E}"/>
                    </a:ext>
                  </a:extLst>
                </p:cNvPr>
                <p:cNvPicPr>
                  <a:picLocks noGrp="1" noRot="1" noChangeAspect="1" noMove="1" noResize="1" noEditPoints="1" noAdjustHandles="1" noChangeArrowheads="1" noChangeShapeType="1"/>
                </p:cNvPicPr>
                <p:nvPr/>
              </p:nvPicPr>
              <p:blipFill>
                <a:blip r:embed="rId18"/>
                <a:stretch>
                  <a:fillRect/>
                </a:stretch>
              </p:blipFill>
              <p:spPr>
                <a:xfrm>
                  <a:off x="-2197856"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690737F6-EE6F-CF4A-8727-0DD447F8AED9}"/>
                    </a:ext>
                  </a:extLst>
                </p:cNvPr>
                <p:cNvGraphicFramePr>
                  <a:graphicFrameLocks noChangeAspect="1"/>
                </p:cNvGraphicFramePr>
                <p:nvPr>
                  <p:extLst>
                    <p:ext uri="{D42A27DB-BD31-4B8C-83A1-F6EECF244321}">
                      <p14:modId xmlns:p14="http://schemas.microsoft.com/office/powerpoint/2010/main" val="1773540777"/>
                    </p:ext>
                  </p:extLst>
                </p:nvPr>
              </p:nvGraphicFramePr>
              <p:xfrm>
                <a:off x="6631234" y="2922101"/>
                <a:ext cx="3048000" cy="1712899"/>
              </p:xfrm>
              <a:graphic>
                <a:graphicData uri="http://schemas.microsoft.com/office/powerpoint/2016/slidezoom">
                  <pslz:sldZm>
                    <pslz:sldZmObj sldId="287" cId="2778443149">
                      <pslz:zmPr id="{8E97C68A-A938-7A44-9E08-A96A7CB9DE5F}" imageType="cover" transitionDur="1000">
                        <p166:blipFill xmlns:p166="http://schemas.microsoft.com/office/powerpoint/2016/6/main">
                          <a:blip r:embed="rId19">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0" name="Slide Zoom 29">
                  <a:hlinkClick r:id="rId20" action="ppaction://hlinksldjump"/>
                  <a:extLst>
                    <a:ext uri="{FF2B5EF4-FFF2-40B4-BE49-F238E27FC236}">
                      <a16:creationId xmlns:a16="http://schemas.microsoft.com/office/drawing/2014/main" id="{690737F6-EE6F-CF4A-8727-0DD447F8AED9}"/>
                    </a:ext>
                  </a:extLst>
                </p:cNvPr>
                <p:cNvPicPr>
                  <a:picLocks noGrp="1" noRot="1" noChangeAspect="1" noMove="1" noResize="1" noEditPoints="1" noAdjustHandles="1" noChangeArrowheads="1" noChangeShapeType="1"/>
                </p:cNvPicPr>
                <p:nvPr/>
              </p:nvPicPr>
              <p:blipFill>
                <a:blip r:embed="rId21"/>
                <a:stretch>
                  <a:fillRect/>
                </a:stretch>
              </p:blipFill>
              <p:spPr>
                <a:xfrm>
                  <a:off x="1191409"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1" name="Slide Zoom 30">
                  <a:extLst>
                    <a:ext uri="{FF2B5EF4-FFF2-40B4-BE49-F238E27FC236}">
                      <a16:creationId xmlns:a16="http://schemas.microsoft.com/office/drawing/2014/main" id="{A88BAAAE-ED8B-0544-A95E-0764402B9773}"/>
                    </a:ext>
                  </a:extLst>
                </p:cNvPr>
                <p:cNvGraphicFramePr>
                  <a:graphicFrameLocks noChangeAspect="1"/>
                </p:cNvGraphicFramePr>
                <p:nvPr>
                  <p:extLst>
                    <p:ext uri="{D42A27DB-BD31-4B8C-83A1-F6EECF244321}">
                      <p14:modId xmlns:p14="http://schemas.microsoft.com/office/powerpoint/2010/main" val="6522029"/>
                    </p:ext>
                  </p:extLst>
                </p:nvPr>
              </p:nvGraphicFramePr>
              <p:xfrm>
                <a:off x="10020499" y="2922101"/>
                <a:ext cx="3048000" cy="1712899"/>
              </p:xfrm>
              <a:graphic>
                <a:graphicData uri="http://schemas.microsoft.com/office/powerpoint/2016/slidezoom">
                  <pslz:sldZm>
                    <pslz:sldZmObj sldId="261" cId="3740126929">
                      <pslz:zmPr id="{7E269E47-D94E-0A49-9027-22579FAF752F}" imageType="cover" transitionDur="1000">
                        <p166:blipFill xmlns:p166="http://schemas.microsoft.com/office/powerpoint/2016/6/main">
                          <a:blip r:embed="rId22">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1" name="Slide Zoom 30">
                  <a:hlinkClick r:id="rId23" action="ppaction://hlinksldjump"/>
                  <a:extLst>
                    <a:ext uri="{FF2B5EF4-FFF2-40B4-BE49-F238E27FC236}">
                      <a16:creationId xmlns:a16="http://schemas.microsoft.com/office/drawing/2014/main" id="{A88BAAAE-ED8B-0544-A95E-0764402B9773}"/>
                    </a:ext>
                  </a:extLst>
                </p:cNvPr>
                <p:cNvPicPr>
                  <a:picLocks noGrp="1" noRot="1" noChangeAspect="1" noMove="1" noResize="1" noEditPoints="1" noAdjustHandles="1" noChangeArrowheads="1" noChangeShapeType="1"/>
                </p:cNvPicPr>
                <p:nvPr/>
              </p:nvPicPr>
              <p:blipFill>
                <a:blip r:embed="rId24"/>
                <a:stretch>
                  <a:fillRect/>
                </a:stretch>
              </p:blipFill>
              <p:spPr>
                <a:xfrm>
                  <a:off x="4580674"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E57EDD6B-AD6C-6E47-A742-8B55920AB775}"/>
                    </a:ext>
                  </a:extLst>
                </p:cNvPr>
                <p:cNvGraphicFramePr>
                  <a:graphicFrameLocks noChangeAspect="1"/>
                </p:cNvGraphicFramePr>
                <p:nvPr>
                  <p:extLst>
                    <p:ext uri="{D42A27DB-BD31-4B8C-83A1-F6EECF244321}">
                      <p14:modId xmlns:p14="http://schemas.microsoft.com/office/powerpoint/2010/main" val="1992199383"/>
                    </p:ext>
                  </p:extLst>
                </p:nvPr>
              </p:nvGraphicFramePr>
              <p:xfrm>
                <a:off x="13409763" y="2922101"/>
                <a:ext cx="3048000" cy="1712899"/>
              </p:xfrm>
              <a:graphic>
                <a:graphicData uri="http://schemas.microsoft.com/office/powerpoint/2016/slidezoom">
                  <pslz:sldZm>
                    <pslz:sldZmObj sldId="262" cId="2571281074">
                      <pslz:zmPr id="{1977519E-DE70-A842-9FEB-C140186CB7D1}" imageType="cover" transitionDur="1000">
                        <p166:blipFill xmlns:p166="http://schemas.microsoft.com/office/powerpoint/2016/6/main">
                          <a:blip r:embed="rId25">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2" name="Slide Zoom 31">
                  <a:hlinkClick r:id="rId26" action="ppaction://hlinksldjump"/>
                  <a:extLst>
                    <a:ext uri="{FF2B5EF4-FFF2-40B4-BE49-F238E27FC236}">
                      <a16:creationId xmlns:a16="http://schemas.microsoft.com/office/drawing/2014/main" id="{E57EDD6B-AD6C-6E47-A742-8B55920AB775}"/>
                    </a:ext>
                  </a:extLst>
                </p:cNvPr>
                <p:cNvPicPr>
                  <a:picLocks noGrp="1" noRot="1" noChangeAspect="1" noMove="1" noResize="1" noEditPoints="1" noAdjustHandles="1" noChangeArrowheads="1" noChangeShapeType="1"/>
                </p:cNvPicPr>
                <p:nvPr/>
              </p:nvPicPr>
              <p:blipFill>
                <a:blip r:embed="rId27"/>
                <a:stretch>
                  <a:fillRect/>
                </a:stretch>
              </p:blipFill>
              <p:spPr>
                <a:xfrm>
                  <a:off x="7969938" y="3445804"/>
                  <a:ext cx="3048000" cy="1712899"/>
                </a:xfrm>
                <a:prstGeom prst="rect">
                  <a:avLst/>
                </a:prstGeom>
                <a:ln w="3175">
                  <a:noFill/>
                </a:ln>
                <a:effectLst>
                  <a:reflection blurRad="6350" stA="50000" endA="300" endPos="55000" dir="5400000" sy="-100000" algn="bl" rotWithShape="0"/>
                </a:effectLst>
              </p:spPr>
            </p:pic>
          </mc:Fallback>
        </mc:AlternateContent>
      </p:grpSp>
      <p:sp>
        <p:nvSpPr>
          <p:cNvPr id="20" name="TextBox 19">
            <a:extLst>
              <a:ext uri="{FF2B5EF4-FFF2-40B4-BE49-F238E27FC236}">
                <a16:creationId xmlns:a16="http://schemas.microsoft.com/office/drawing/2014/main" id="{A39C0EB5-BECC-8A4E-AA7A-6C809366F7F1}"/>
              </a:ext>
            </a:extLst>
          </p:cNvPr>
          <p:cNvSpPr txBox="1"/>
          <p:nvPr/>
        </p:nvSpPr>
        <p:spPr>
          <a:xfrm>
            <a:off x="0" y="1188203"/>
            <a:ext cx="12192000" cy="523220"/>
          </a:xfrm>
          <a:prstGeom prst="rect">
            <a:avLst/>
          </a:prstGeom>
          <a:noFill/>
        </p:spPr>
        <p:txBody>
          <a:bodyPr wrap="square" rtlCol="0">
            <a:spAutoFit/>
          </a:bodyPr>
          <a:lstStyle/>
          <a:p>
            <a:pPr algn="ctr"/>
            <a:r>
              <a:rPr lang="en-US" sz="2800" spc="600" dirty="0">
                <a:solidFill>
                  <a:schemeClr val="bg1"/>
                </a:solidFill>
                <a:latin typeface="Avenir Book" panose="02000503020000020003" pitchFamily="2" charset="0"/>
                <a:ea typeface="Heiti SC Medium" pitchFamily="2" charset="-128"/>
                <a:cs typeface="Aharoni" panose="02010803020104030203" pitchFamily="2" charset="-79"/>
              </a:rPr>
              <a:t>WELCOME TO THE</a:t>
            </a:r>
          </a:p>
        </p:txBody>
      </p:sp>
      <p:sp>
        <p:nvSpPr>
          <p:cNvPr id="33" name="TextBox 32">
            <a:extLst>
              <a:ext uri="{FF2B5EF4-FFF2-40B4-BE49-F238E27FC236}">
                <a16:creationId xmlns:a16="http://schemas.microsoft.com/office/drawing/2014/main" id="{A9E77D0C-2E1D-394C-99D7-6A8E4E73AB7E}"/>
              </a:ext>
            </a:extLst>
          </p:cNvPr>
          <p:cNvSpPr txBox="1"/>
          <p:nvPr/>
        </p:nvSpPr>
        <p:spPr>
          <a:xfrm>
            <a:off x="0" y="1699297"/>
            <a:ext cx="12191999" cy="1107996"/>
          </a:xfrm>
          <a:prstGeom prst="rect">
            <a:avLst/>
          </a:prstGeom>
          <a:noFill/>
        </p:spPr>
        <p:txBody>
          <a:bodyPr wrap="square" rtlCol="0">
            <a:spAutoFit/>
          </a:bodyPr>
          <a:lstStyle/>
          <a:p>
            <a:pPr algn="ctr"/>
            <a:r>
              <a:rPr lang="en-US" sz="6600" dirty="0">
                <a:solidFill>
                  <a:schemeClr val="bg1"/>
                </a:solidFill>
                <a:latin typeface="Bodoni 72 Book" pitchFamily="2" charset="0"/>
                <a:cs typeface="Didot" panose="02000503000000020003" pitchFamily="2" charset="-79"/>
              </a:rPr>
              <a:t>LONDON CLUB WINE SHOP</a:t>
            </a:r>
          </a:p>
        </p:txBody>
      </p:sp>
    </p:spTree>
    <p:extLst>
      <p:ext uri="{BB962C8B-B14F-4D97-AF65-F5344CB8AC3E}">
        <p14:creationId xmlns:p14="http://schemas.microsoft.com/office/powerpoint/2010/main" val="2190186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n object&#10;&#10;Description automatically generated with low confidence">
            <a:extLst>
              <a:ext uri="{FF2B5EF4-FFF2-40B4-BE49-F238E27FC236}">
                <a16:creationId xmlns:a16="http://schemas.microsoft.com/office/drawing/2014/main" id="{7DC48600-1008-CA46-BBEB-7B80B4A65A5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925902"/>
          </a:xfrm>
          <a:prstGeom prst="rect">
            <a:avLst/>
          </a:prstGeom>
        </p:spPr>
      </p:pic>
      <p:pic>
        <p:nvPicPr>
          <p:cNvPr id="12" name="Picture 11" descr="Logo&#10;&#10;Description automatically generated">
            <a:extLst>
              <a:ext uri="{FF2B5EF4-FFF2-40B4-BE49-F238E27FC236}">
                <a16:creationId xmlns:a16="http://schemas.microsoft.com/office/drawing/2014/main" id="{348FBEF9-D3F5-B04A-A4C0-3860AA882C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16074" y="290042"/>
            <a:ext cx="647700" cy="821028"/>
          </a:xfrm>
          <a:prstGeom prst="rect">
            <a:avLst/>
          </a:prstGeom>
        </p:spPr>
      </p:pic>
      <p:pic>
        <p:nvPicPr>
          <p:cNvPr id="22" name="Graphic 21" descr="Caret Left with solid fill">
            <a:hlinkClick r:id="" action="ppaction://hlinkshowjump?jump=nextslide"/>
            <a:extLst>
              <a:ext uri="{FF2B5EF4-FFF2-40B4-BE49-F238E27FC236}">
                <a16:creationId xmlns:a16="http://schemas.microsoft.com/office/drawing/2014/main" id="{BE6E1860-ACCE-6947-AB9D-480D2B8A1DD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11017938" y="4095800"/>
            <a:ext cx="438443" cy="438443"/>
          </a:xfrm>
          <a:prstGeom prst="rect">
            <a:avLst/>
          </a:prstGeom>
        </p:spPr>
      </p:pic>
      <p:pic>
        <p:nvPicPr>
          <p:cNvPr id="23" name="Graphic 22" descr="Caret Left with solid fill">
            <a:hlinkClick r:id="" action="ppaction://hlinkshowjump?jump=previousslide"/>
            <a:extLst>
              <a:ext uri="{FF2B5EF4-FFF2-40B4-BE49-F238E27FC236}">
                <a16:creationId xmlns:a16="http://schemas.microsoft.com/office/drawing/2014/main" id="{6213E24F-E8F0-7847-9761-2D354160016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5619" y="4095800"/>
            <a:ext cx="438443" cy="438443"/>
          </a:xfrm>
          <a:prstGeom prst="rect">
            <a:avLst/>
          </a:prstGeom>
        </p:spPr>
      </p:pic>
      <p:sp>
        <p:nvSpPr>
          <p:cNvPr id="16" name="!!start">
            <a:hlinkClick r:id="" action="ppaction://hlinkshowjump?jump=firstslide"/>
            <a:extLst>
              <a:ext uri="{FF2B5EF4-FFF2-40B4-BE49-F238E27FC236}">
                <a16:creationId xmlns:a16="http://schemas.microsoft.com/office/drawing/2014/main" id="{6CB842CE-CDE4-524B-AC9F-37A5FEC97429}"/>
              </a:ext>
            </a:extLst>
          </p:cNvPr>
          <p:cNvSpPr/>
          <p:nvPr/>
        </p:nvSpPr>
        <p:spPr>
          <a:xfrm>
            <a:off x="5930505" y="5284922"/>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end">
            <a:hlinkClick r:id="rId6" action="ppaction://hlinksldjump"/>
            <a:extLst>
              <a:ext uri="{FF2B5EF4-FFF2-40B4-BE49-F238E27FC236}">
                <a16:creationId xmlns:a16="http://schemas.microsoft.com/office/drawing/2014/main" id="{F3027C30-40F9-0E4C-86C9-19353A05EEEE}"/>
              </a:ext>
            </a:extLst>
          </p:cNvPr>
          <p:cNvSpPr/>
          <p:nvPr/>
        </p:nvSpPr>
        <p:spPr>
          <a:xfrm>
            <a:off x="6155138" y="5284922"/>
            <a:ext cx="108000" cy="1080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close up of an object&#10;&#10;Description automatically generated with low confidence">
            <a:extLst>
              <a:ext uri="{FF2B5EF4-FFF2-40B4-BE49-F238E27FC236}">
                <a16:creationId xmlns:a16="http://schemas.microsoft.com/office/drawing/2014/main" id="{BE5BAB03-CD21-A04A-92A6-BA8968E4184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4240"/>
            <a:ext cx="12192000" cy="6925902"/>
          </a:xfrm>
          <a:prstGeom prst="rect">
            <a:avLst/>
          </a:prstGeom>
        </p:spPr>
      </p:pic>
      <p:pic>
        <p:nvPicPr>
          <p:cNvPr id="24" name="Picture 23" descr="A close up of an object&#10;&#10;Description automatically generated with low confidence">
            <a:extLst>
              <a:ext uri="{FF2B5EF4-FFF2-40B4-BE49-F238E27FC236}">
                <a16:creationId xmlns:a16="http://schemas.microsoft.com/office/drawing/2014/main" id="{C23D1288-3E74-C544-9E1A-49D4A51F4A3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925902"/>
            <a:ext cx="12192000" cy="6925902"/>
          </a:xfrm>
          <a:prstGeom prst="rect">
            <a:avLst/>
          </a:prstGeom>
        </p:spPr>
      </p:pic>
      <p:grpSp>
        <p:nvGrpSpPr>
          <p:cNvPr id="25" name="Group 24">
            <a:extLst>
              <a:ext uri="{FF2B5EF4-FFF2-40B4-BE49-F238E27FC236}">
                <a16:creationId xmlns:a16="http://schemas.microsoft.com/office/drawing/2014/main" id="{7B8BD915-ED95-ED42-BDF9-4C99A8F294D6}"/>
              </a:ext>
            </a:extLst>
          </p:cNvPr>
          <p:cNvGrpSpPr/>
          <p:nvPr/>
        </p:nvGrpSpPr>
        <p:grpSpPr>
          <a:xfrm>
            <a:off x="-15722439" y="3445804"/>
            <a:ext cx="23383587" cy="1712899"/>
            <a:chOff x="-6925824" y="2922101"/>
            <a:chExt cx="23383587" cy="1712899"/>
          </a:xfrm>
        </p:grpSpPr>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38432250-A152-4A4F-AD69-E6902CE81962}"/>
                    </a:ext>
                  </a:extLst>
                </p:cNvPr>
                <p:cNvGraphicFramePr>
                  <a:graphicFrameLocks noChangeAspect="1"/>
                </p:cNvGraphicFramePr>
                <p:nvPr>
                  <p:extLst>
                    <p:ext uri="{D42A27DB-BD31-4B8C-83A1-F6EECF244321}">
                      <p14:modId xmlns:p14="http://schemas.microsoft.com/office/powerpoint/2010/main" val="1550883002"/>
                    </p:ext>
                  </p:extLst>
                </p:nvPr>
              </p:nvGraphicFramePr>
              <p:xfrm>
                <a:off x="-6925824" y="2922101"/>
                <a:ext cx="3048000" cy="1712899"/>
              </p:xfrm>
              <a:graphic>
                <a:graphicData uri="http://schemas.microsoft.com/office/powerpoint/2016/slidezoom">
                  <pslz:sldZm>
                    <pslz:sldZmObj sldId="257" cId="2186161475">
                      <pslz:zmPr id="{2F722752-A2CC-D741-9C4F-52E3B7439C7A}" imageType="cover" transitionDur="1000">
                        <p166:blipFill xmlns:p166="http://schemas.microsoft.com/office/powerpoint/2016/6/main">
                          <a:blip r:embed="rId7">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6" name="Slide Zoom 25">
                  <a:hlinkClick r:id="rId8" action="ppaction://hlinksldjump"/>
                  <a:extLst>
                    <a:ext uri="{FF2B5EF4-FFF2-40B4-BE49-F238E27FC236}">
                      <a16:creationId xmlns:a16="http://schemas.microsoft.com/office/drawing/2014/main" id="{38432250-A152-4A4F-AD69-E6902CE81962}"/>
                    </a:ext>
                  </a:extLst>
                </p:cNvPr>
                <p:cNvPicPr>
                  <a:picLocks noGrp="1" noRot="1" noChangeAspect="1" noMove="1" noResize="1" noEditPoints="1" noAdjustHandles="1" noChangeArrowheads="1" noChangeShapeType="1"/>
                </p:cNvPicPr>
                <p:nvPr/>
              </p:nvPicPr>
              <p:blipFill>
                <a:blip r:embed="rId9"/>
                <a:stretch>
                  <a:fillRect/>
                </a:stretch>
              </p:blipFill>
              <p:spPr>
                <a:xfrm>
                  <a:off x="-15722439"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7" name="Slide Zoom 26">
                  <a:extLst>
                    <a:ext uri="{FF2B5EF4-FFF2-40B4-BE49-F238E27FC236}">
                      <a16:creationId xmlns:a16="http://schemas.microsoft.com/office/drawing/2014/main" id="{5A263737-C05B-2946-A9A8-72B22845DD97}"/>
                    </a:ext>
                  </a:extLst>
                </p:cNvPr>
                <p:cNvGraphicFramePr>
                  <a:graphicFrameLocks noChangeAspect="1"/>
                </p:cNvGraphicFramePr>
                <p:nvPr>
                  <p:extLst>
                    <p:ext uri="{D42A27DB-BD31-4B8C-83A1-F6EECF244321}">
                      <p14:modId xmlns:p14="http://schemas.microsoft.com/office/powerpoint/2010/main" val="3020928108"/>
                    </p:ext>
                  </p:extLst>
                </p:nvPr>
              </p:nvGraphicFramePr>
              <p:xfrm>
                <a:off x="-3536560" y="2922101"/>
                <a:ext cx="3048000" cy="1712899"/>
              </p:xfrm>
              <a:graphic>
                <a:graphicData uri="http://schemas.microsoft.com/office/powerpoint/2016/slidezoom">
                  <pslz:sldZm>
                    <pslz:sldZmObj sldId="258" cId="1541323302">
                      <pslz:zmPr id="{9F4CDD44-D8C1-8547-AFF7-21AC9F1D066B}" imageType="cover" transitionDur="1000">
                        <p166:blipFill xmlns:p166="http://schemas.microsoft.com/office/powerpoint/2016/6/main">
                          <a:blip r:embed="rId10">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7" name="Slide Zoom 26">
                  <a:hlinkClick r:id="rId11" action="ppaction://hlinksldjump"/>
                  <a:extLst>
                    <a:ext uri="{FF2B5EF4-FFF2-40B4-BE49-F238E27FC236}">
                      <a16:creationId xmlns:a16="http://schemas.microsoft.com/office/drawing/2014/main" id="{5A263737-C05B-2946-A9A8-72B22845DD97}"/>
                    </a:ext>
                  </a:extLst>
                </p:cNvPr>
                <p:cNvPicPr>
                  <a:picLocks noGrp="1" noRot="1" noChangeAspect="1" noMove="1" noResize="1" noEditPoints="1" noAdjustHandles="1" noChangeArrowheads="1" noChangeShapeType="1"/>
                </p:cNvPicPr>
                <p:nvPr/>
              </p:nvPicPr>
              <p:blipFill>
                <a:blip r:embed="rId12"/>
                <a:stretch>
                  <a:fillRect/>
                </a:stretch>
              </p:blipFill>
              <p:spPr>
                <a:xfrm>
                  <a:off x="-12333175"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7DD61B6C-A6C6-7A41-9BE0-9A94B1BF047E}"/>
                    </a:ext>
                  </a:extLst>
                </p:cNvPr>
                <p:cNvGraphicFramePr>
                  <a:graphicFrameLocks noChangeAspect="1"/>
                </p:cNvGraphicFramePr>
                <p:nvPr>
                  <p:extLst>
                    <p:ext uri="{D42A27DB-BD31-4B8C-83A1-F6EECF244321}">
                      <p14:modId xmlns:p14="http://schemas.microsoft.com/office/powerpoint/2010/main" val="918100819"/>
                    </p:ext>
                  </p:extLst>
                </p:nvPr>
              </p:nvGraphicFramePr>
              <p:xfrm>
                <a:off x="-147296" y="2922101"/>
                <a:ext cx="3048000" cy="1712899"/>
              </p:xfrm>
              <a:graphic>
                <a:graphicData uri="http://schemas.microsoft.com/office/powerpoint/2016/slidezoom">
                  <pslz:sldZm>
                    <pslz:sldZmObj sldId="259" cId="2845224378">
                      <pslz:zmPr id="{D4E91D1C-BE77-AC42-B5B5-CAA0EE72E025}" imageType="cover" transitionDur="1000">
                        <p166:blipFill xmlns:p166="http://schemas.microsoft.com/office/powerpoint/2016/6/main">
                          <a:blip r:embed="rId13">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8" name="Slide Zoom 27">
                  <a:hlinkClick r:id="rId14" action="ppaction://hlinksldjump"/>
                  <a:extLst>
                    <a:ext uri="{FF2B5EF4-FFF2-40B4-BE49-F238E27FC236}">
                      <a16:creationId xmlns:a16="http://schemas.microsoft.com/office/drawing/2014/main" id="{7DD61B6C-A6C6-7A41-9BE0-9A94B1BF047E}"/>
                    </a:ext>
                  </a:extLst>
                </p:cNvPr>
                <p:cNvPicPr>
                  <a:picLocks noGrp="1" noRot="1" noChangeAspect="1" noMove="1" noResize="1" noEditPoints="1" noAdjustHandles="1" noChangeArrowheads="1" noChangeShapeType="1"/>
                </p:cNvPicPr>
                <p:nvPr/>
              </p:nvPicPr>
              <p:blipFill>
                <a:blip r:embed="rId15"/>
                <a:stretch>
                  <a:fillRect/>
                </a:stretch>
              </p:blipFill>
              <p:spPr>
                <a:xfrm>
                  <a:off x="-8943911"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29" name="Slide Zoom 28">
                  <a:extLst>
                    <a:ext uri="{FF2B5EF4-FFF2-40B4-BE49-F238E27FC236}">
                      <a16:creationId xmlns:a16="http://schemas.microsoft.com/office/drawing/2014/main" id="{9218FDD4-0F25-8A46-B900-DD7F2D92D645}"/>
                    </a:ext>
                  </a:extLst>
                </p:cNvPr>
                <p:cNvGraphicFramePr>
                  <a:graphicFrameLocks noChangeAspect="1"/>
                </p:cNvGraphicFramePr>
                <p:nvPr>
                  <p:extLst>
                    <p:ext uri="{D42A27DB-BD31-4B8C-83A1-F6EECF244321}">
                      <p14:modId xmlns:p14="http://schemas.microsoft.com/office/powerpoint/2010/main" val="263106497"/>
                    </p:ext>
                  </p:extLst>
                </p:nvPr>
              </p:nvGraphicFramePr>
              <p:xfrm>
                <a:off x="3241969" y="2922101"/>
                <a:ext cx="3048000" cy="1712899"/>
              </p:xfrm>
              <a:graphic>
                <a:graphicData uri="http://schemas.microsoft.com/office/powerpoint/2016/slidezoom">
                  <pslz:sldZm>
                    <pslz:sldZmObj sldId="260" cId="4097857740">
                      <pslz:zmPr id="{9ED49E77-707E-8440-8332-189D646F2C4E}" imageType="cover" transitionDur="1000">
                        <p166:blipFill xmlns:p166="http://schemas.microsoft.com/office/powerpoint/2016/6/main">
                          <a:blip r:embed="rId16">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29" name="Slide Zoom 28">
                  <a:hlinkClick r:id="rId17" action="ppaction://hlinksldjump"/>
                  <a:extLst>
                    <a:ext uri="{FF2B5EF4-FFF2-40B4-BE49-F238E27FC236}">
                      <a16:creationId xmlns:a16="http://schemas.microsoft.com/office/drawing/2014/main" id="{9218FDD4-0F25-8A46-B900-DD7F2D92D645}"/>
                    </a:ext>
                  </a:extLst>
                </p:cNvPr>
                <p:cNvPicPr>
                  <a:picLocks noGrp="1" noRot="1" noChangeAspect="1" noMove="1" noResize="1" noEditPoints="1" noAdjustHandles="1" noChangeArrowheads="1" noChangeShapeType="1"/>
                </p:cNvPicPr>
                <p:nvPr/>
              </p:nvPicPr>
              <p:blipFill>
                <a:blip r:embed="rId18"/>
                <a:stretch>
                  <a:fillRect/>
                </a:stretch>
              </p:blipFill>
              <p:spPr>
                <a:xfrm>
                  <a:off x="-5554646"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08CEAEF3-8005-3F43-9A5B-9784BCB2EBC4}"/>
                    </a:ext>
                  </a:extLst>
                </p:cNvPr>
                <p:cNvGraphicFramePr>
                  <a:graphicFrameLocks noChangeAspect="1"/>
                </p:cNvGraphicFramePr>
                <p:nvPr>
                  <p:extLst>
                    <p:ext uri="{D42A27DB-BD31-4B8C-83A1-F6EECF244321}">
                      <p14:modId xmlns:p14="http://schemas.microsoft.com/office/powerpoint/2010/main" val="1773540777"/>
                    </p:ext>
                  </p:extLst>
                </p:nvPr>
              </p:nvGraphicFramePr>
              <p:xfrm>
                <a:off x="6631234" y="2922101"/>
                <a:ext cx="3048000" cy="1712899"/>
              </p:xfrm>
              <a:graphic>
                <a:graphicData uri="http://schemas.microsoft.com/office/powerpoint/2016/slidezoom">
                  <pslz:sldZm>
                    <pslz:sldZmObj sldId="287" cId="2778443149">
                      <pslz:zmPr id="{8E97C68A-A938-7A44-9E08-A96A7CB9DE5F}" imageType="cover" transitionDur="1000">
                        <p166:blipFill xmlns:p166="http://schemas.microsoft.com/office/powerpoint/2016/6/main">
                          <a:blip r:embed="rId19">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0" name="Slide Zoom 29">
                  <a:hlinkClick r:id="rId20" action="ppaction://hlinksldjump"/>
                  <a:extLst>
                    <a:ext uri="{FF2B5EF4-FFF2-40B4-BE49-F238E27FC236}">
                      <a16:creationId xmlns:a16="http://schemas.microsoft.com/office/drawing/2014/main" id="{08CEAEF3-8005-3F43-9A5B-9784BCB2EBC4}"/>
                    </a:ext>
                  </a:extLst>
                </p:cNvPr>
                <p:cNvPicPr>
                  <a:picLocks noGrp="1" noRot="1" noChangeAspect="1" noMove="1" noResize="1" noEditPoints="1" noAdjustHandles="1" noChangeArrowheads="1" noChangeShapeType="1"/>
                </p:cNvPicPr>
                <p:nvPr/>
              </p:nvPicPr>
              <p:blipFill>
                <a:blip r:embed="rId21"/>
                <a:stretch>
                  <a:fillRect/>
                </a:stretch>
              </p:blipFill>
              <p:spPr>
                <a:xfrm>
                  <a:off x="-2165381"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1" name="Slide Zoom 30">
                  <a:extLst>
                    <a:ext uri="{FF2B5EF4-FFF2-40B4-BE49-F238E27FC236}">
                      <a16:creationId xmlns:a16="http://schemas.microsoft.com/office/drawing/2014/main" id="{88F26F73-B690-BD4F-AE28-5FC93ABB869C}"/>
                    </a:ext>
                  </a:extLst>
                </p:cNvPr>
                <p:cNvGraphicFramePr>
                  <a:graphicFrameLocks noChangeAspect="1"/>
                </p:cNvGraphicFramePr>
                <p:nvPr>
                  <p:extLst>
                    <p:ext uri="{D42A27DB-BD31-4B8C-83A1-F6EECF244321}">
                      <p14:modId xmlns:p14="http://schemas.microsoft.com/office/powerpoint/2010/main" val="6522029"/>
                    </p:ext>
                  </p:extLst>
                </p:nvPr>
              </p:nvGraphicFramePr>
              <p:xfrm>
                <a:off x="10020499" y="2922101"/>
                <a:ext cx="3048000" cy="1712899"/>
              </p:xfrm>
              <a:graphic>
                <a:graphicData uri="http://schemas.microsoft.com/office/powerpoint/2016/slidezoom">
                  <pslz:sldZm>
                    <pslz:sldZmObj sldId="261" cId="3740126929">
                      <pslz:zmPr id="{7E269E47-D94E-0A49-9027-22579FAF752F}" imageType="cover" transitionDur="1000">
                        <p166:blipFill xmlns:p166="http://schemas.microsoft.com/office/powerpoint/2016/6/main">
                          <a:blip r:embed="rId22">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1" name="Slide Zoom 30">
                  <a:hlinkClick r:id="rId23" action="ppaction://hlinksldjump"/>
                  <a:extLst>
                    <a:ext uri="{FF2B5EF4-FFF2-40B4-BE49-F238E27FC236}">
                      <a16:creationId xmlns:a16="http://schemas.microsoft.com/office/drawing/2014/main" id="{88F26F73-B690-BD4F-AE28-5FC93ABB869C}"/>
                    </a:ext>
                  </a:extLst>
                </p:cNvPr>
                <p:cNvPicPr>
                  <a:picLocks noGrp="1" noRot="1" noChangeAspect="1" noMove="1" noResize="1" noEditPoints="1" noAdjustHandles="1" noChangeArrowheads="1" noChangeShapeType="1"/>
                </p:cNvPicPr>
                <p:nvPr/>
              </p:nvPicPr>
              <p:blipFill>
                <a:blip r:embed="rId24"/>
                <a:stretch>
                  <a:fillRect/>
                </a:stretch>
              </p:blipFill>
              <p:spPr>
                <a:xfrm>
                  <a:off x="1223884" y="3445804"/>
                  <a:ext cx="3048000" cy="1712899"/>
                </a:xfrm>
                <a:prstGeom prst="rect">
                  <a:avLst/>
                </a:prstGeom>
                <a:ln w="3175">
                  <a:noFill/>
                </a:ln>
                <a:effectLst>
                  <a:reflection blurRad="6350" stA="50000" endA="300" endPos="55000" dir="5400000" sy="-100000" algn="bl" rotWithShape="0"/>
                </a:effectLst>
              </p:spPr>
            </p:pic>
          </mc:Fallback>
        </mc:AlternateContent>
        <mc:AlternateContent xmlns:mc="http://schemas.openxmlformats.org/markup-compatibility/2006" xmlns:pslz="http://schemas.microsoft.com/office/powerpoint/2016/slidezoom">
          <mc:Choice Requires="pslz">
            <p:graphicFrame>
              <p:nvGraphicFramePr>
                <p:cNvPr id="32" name="Slide Zoom 31">
                  <a:extLst>
                    <a:ext uri="{FF2B5EF4-FFF2-40B4-BE49-F238E27FC236}">
                      <a16:creationId xmlns:a16="http://schemas.microsoft.com/office/drawing/2014/main" id="{6835972A-5D14-6D45-A69C-27FDAE8A459D}"/>
                    </a:ext>
                  </a:extLst>
                </p:cNvPr>
                <p:cNvGraphicFramePr>
                  <a:graphicFrameLocks noChangeAspect="1"/>
                </p:cNvGraphicFramePr>
                <p:nvPr>
                  <p:extLst>
                    <p:ext uri="{D42A27DB-BD31-4B8C-83A1-F6EECF244321}">
                      <p14:modId xmlns:p14="http://schemas.microsoft.com/office/powerpoint/2010/main" val="1992199383"/>
                    </p:ext>
                  </p:extLst>
                </p:nvPr>
              </p:nvGraphicFramePr>
              <p:xfrm>
                <a:off x="13409763" y="2922101"/>
                <a:ext cx="3048000" cy="1712899"/>
              </p:xfrm>
              <a:graphic>
                <a:graphicData uri="http://schemas.microsoft.com/office/powerpoint/2016/slidezoom">
                  <pslz:sldZm>
                    <pslz:sldZmObj sldId="262" cId="2571281074">
                      <pslz:zmPr id="{1977519E-DE70-A842-9FEB-C140186CB7D1}" imageType="cover" transitionDur="1000">
                        <p166:blipFill xmlns:p166="http://schemas.microsoft.com/office/powerpoint/2016/6/main">
                          <a:blip r:embed="rId25">
                            <a:extLst>
                              <a:ext uri="{28A0092B-C50C-407E-A947-70E740481C1C}">
                                <a14:useLocalDpi xmlns:a14="http://schemas.microsoft.com/office/drawing/2010/main"/>
                              </a:ext>
                            </a:extLst>
                          </a:blip>
                          <a:stretch>
                            <a:fillRect/>
                          </a:stretch>
                        </p166:blipFill>
                        <p166:spPr xmlns:p166="http://schemas.microsoft.com/office/powerpoint/2016/6/main">
                          <a:xfrm>
                            <a:off x="0" y="0"/>
                            <a:ext cx="3048000" cy="1712899"/>
                          </a:xfrm>
                          <a:prstGeom prst="rect">
                            <a:avLst/>
                          </a:prstGeom>
                          <a:ln w="3175">
                            <a:noFill/>
                          </a:ln>
                          <a:effectLst>
                            <a:reflection blurRad="6350" stA="50000" endA="300" endPos="55000" dir="5400000" sy="-100000" algn="bl" rotWithShape="0"/>
                          </a:effectLst>
                        </p166:spPr>
                      </pslz:zmPr>
                    </pslz:sldZmObj>
                  </pslz:sldZm>
                </a:graphicData>
              </a:graphic>
            </p:graphicFrame>
          </mc:Choice>
          <mc:Fallback xmlns="">
            <p:pic>
              <p:nvPicPr>
                <p:cNvPr id="32" name="Slide Zoom 31">
                  <a:hlinkClick r:id="rId26" action="ppaction://hlinksldjump"/>
                  <a:extLst>
                    <a:ext uri="{FF2B5EF4-FFF2-40B4-BE49-F238E27FC236}">
                      <a16:creationId xmlns:a16="http://schemas.microsoft.com/office/drawing/2014/main" id="{6835972A-5D14-6D45-A69C-27FDAE8A459D}"/>
                    </a:ext>
                  </a:extLst>
                </p:cNvPr>
                <p:cNvPicPr>
                  <a:picLocks noGrp="1" noRot="1" noChangeAspect="1" noMove="1" noResize="1" noEditPoints="1" noAdjustHandles="1" noChangeArrowheads="1" noChangeShapeType="1"/>
                </p:cNvPicPr>
                <p:nvPr/>
              </p:nvPicPr>
              <p:blipFill>
                <a:blip r:embed="rId27"/>
                <a:stretch>
                  <a:fillRect/>
                </a:stretch>
              </p:blipFill>
              <p:spPr>
                <a:xfrm>
                  <a:off x="4613148" y="3445804"/>
                  <a:ext cx="3048000" cy="1712899"/>
                </a:xfrm>
                <a:prstGeom prst="rect">
                  <a:avLst/>
                </a:prstGeom>
                <a:ln w="3175">
                  <a:noFill/>
                </a:ln>
                <a:effectLst>
                  <a:reflection blurRad="6350" stA="50000" endA="300" endPos="55000" dir="5400000" sy="-100000" algn="bl" rotWithShape="0"/>
                </a:effectLst>
              </p:spPr>
            </p:pic>
          </mc:Fallback>
        </mc:AlternateContent>
      </p:grpSp>
      <p:sp>
        <p:nvSpPr>
          <p:cNvPr id="20" name="TextBox 19">
            <a:extLst>
              <a:ext uri="{FF2B5EF4-FFF2-40B4-BE49-F238E27FC236}">
                <a16:creationId xmlns:a16="http://schemas.microsoft.com/office/drawing/2014/main" id="{7931D07C-4D0D-EF46-B156-65D8250D0EEC}"/>
              </a:ext>
            </a:extLst>
          </p:cNvPr>
          <p:cNvSpPr txBox="1"/>
          <p:nvPr/>
        </p:nvSpPr>
        <p:spPr>
          <a:xfrm>
            <a:off x="0" y="1188203"/>
            <a:ext cx="12192000" cy="523220"/>
          </a:xfrm>
          <a:prstGeom prst="rect">
            <a:avLst/>
          </a:prstGeom>
          <a:noFill/>
        </p:spPr>
        <p:txBody>
          <a:bodyPr wrap="square" rtlCol="0">
            <a:spAutoFit/>
          </a:bodyPr>
          <a:lstStyle/>
          <a:p>
            <a:pPr algn="ctr"/>
            <a:r>
              <a:rPr lang="en-US" sz="2800" spc="600" dirty="0">
                <a:solidFill>
                  <a:schemeClr val="bg1"/>
                </a:solidFill>
                <a:latin typeface="Avenir Book" panose="02000503020000020003" pitchFamily="2" charset="0"/>
                <a:ea typeface="Heiti SC Medium" pitchFamily="2" charset="-128"/>
                <a:cs typeface="Aharoni" panose="02010803020104030203" pitchFamily="2" charset="-79"/>
              </a:rPr>
              <a:t>WELCOME TO THE</a:t>
            </a:r>
          </a:p>
        </p:txBody>
      </p:sp>
      <p:sp>
        <p:nvSpPr>
          <p:cNvPr id="33" name="TextBox 32">
            <a:extLst>
              <a:ext uri="{FF2B5EF4-FFF2-40B4-BE49-F238E27FC236}">
                <a16:creationId xmlns:a16="http://schemas.microsoft.com/office/drawing/2014/main" id="{94BDD0F3-0B18-8F48-A453-9581D6017773}"/>
              </a:ext>
            </a:extLst>
          </p:cNvPr>
          <p:cNvSpPr txBox="1"/>
          <p:nvPr/>
        </p:nvSpPr>
        <p:spPr>
          <a:xfrm>
            <a:off x="0" y="1699297"/>
            <a:ext cx="12191999" cy="1107996"/>
          </a:xfrm>
          <a:prstGeom prst="rect">
            <a:avLst/>
          </a:prstGeom>
          <a:noFill/>
        </p:spPr>
        <p:txBody>
          <a:bodyPr wrap="square" rtlCol="0">
            <a:spAutoFit/>
          </a:bodyPr>
          <a:lstStyle/>
          <a:p>
            <a:pPr algn="ctr"/>
            <a:r>
              <a:rPr lang="en-US" sz="6600" dirty="0">
                <a:solidFill>
                  <a:schemeClr val="bg1"/>
                </a:solidFill>
                <a:latin typeface="Bodoni 72 Book" pitchFamily="2" charset="0"/>
                <a:cs typeface="Didot" panose="02000503000000020003" pitchFamily="2" charset="-79"/>
              </a:rPr>
              <a:t>LONDON CLUB WINE SHOP</a:t>
            </a:r>
          </a:p>
        </p:txBody>
      </p:sp>
    </p:spTree>
    <p:extLst>
      <p:ext uri="{BB962C8B-B14F-4D97-AF65-F5344CB8AC3E}">
        <p14:creationId xmlns:p14="http://schemas.microsoft.com/office/powerpoint/2010/main" val="2089670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holding wine glasses&#10;&#10;Description automatically generated with medium confidence">
            <a:extLst>
              <a:ext uri="{FF2B5EF4-FFF2-40B4-BE49-F238E27FC236}">
                <a16:creationId xmlns:a16="http://schemas.microsoft.com/office/drawing/2014/main" id="{C49DEF29-4C6E-8449-BFD9-5B0807CEF6A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Box 5">
            <a:hlinkClick r:id="rId3" action="ppaction://hlinksldjump"/>
            <a:extLst>
              <a:ext uri="{FF2B5EF4-FFF2-40B4-BE49-F238E27FC236}">
                <a16:creationId xmlns:a16="http://schemas.microsoft.com/office/drawing/2014/main" id="{6CCCA6D4-ABBA-4F4E-9BA0-1C6575C6F5B2}"/>
              </a:ext>
            </a:extLst>
          </p:cNvPr>
          <p:cNvSpPr txBox="1"/>
          <p:nvPr/>
        </p:nvSpPr>
        <p:spPr>
          <a:xfrm>
            <a:off x="2" y="2169963"/>
            <a:ext cx="12191999" cy="1015663"/>
          </a:xfrm>
          <a:prstGeom prst="rect">
            <a:avLst/>
          </a:prstGeom>
          <a:noFill/>
        </p:spPr>
        <p:txBody>
          <a:bodyPr wrap="square" rtlCol="0">
            <a:spAutoFit/>
          </a:bodyPr>
          <a:lstStyle/>
          <a:p>
            <a:pPr algn="ctr"/>
            <a:r>
              <a:rPr lang="en-US" sz="6000" spc="600" dirty="0">
                <a:solidFill>
                  <a:schemeClr val="bg1"/>
                </a:solidFill>
                <a:latin typeface="Avenir Book" panose="02000503020000020003" pitchFamily="2" charset="0"/>
                <a:ea typeface="Heiti SC Medium" pitchFamily="2" charset="-128"/>
                <a:cs typeface="Aharoni" panose="02010803020104030203" pitchFamily="2" charset="-79"/>
              </a:rPr>
              <a:t>MEMBERS FAVOURITES</a:t>
            </a:r>
          </a:p>
        </p:txBody>
      </p:sp>
      <p:sp>
        <p:nvSpPr>
          <p:cNvPr id="7" name="TextBox 6">
            <a:hlinkClick r:id="rId3" action="ppaction://hlinksldjump"/>
            <a:extLst>
              <a:ext uri="{FF2B5EF4-FFF2-40B4-BE49-F238E27FC236}">
                <a16:creationId xmlns:a16="http://schemas.microsoft.com/office/drawing/2014/main" id="{35CE0F78-BC3F-6E46-8BA9-062E9E1222AB}"/>
              </a:ext>
            </a:extLst>
          </p:cNvPr>
          <p:cNvSpPr txBox="1"/>
          <p:nvPr/>
        </p:nvSpPr>
        <p:spPr>
          <a:xfrm>
            <a:off x="0" y="3580042"/>
            <a:ext cx="12191999" cy="1323439"/>
          </a:xfrm>
          <a:prstGeom prst="rect">
            <a:avLst/>
          </a:prstGeom>
          <a:noFill/>
        </p:spPr>
        <p:txBody>
          <a:bodyPr wrap="square" rtlCol="0">
            <a:spAutoFit/>
          </a:bodyPr>
          <a:lstStyle/>
          <a:p>
            <a:pPr algn="ctr"/>
            <a:r>
              <a:rPr lang="en-US" sz="8000" spc="600" dirty="0">
                <a:solidFill>
                  <a:schemeClr val="bg1"/>
                </a:solidFill>
                <a:latin typeface="Bodoni 72 Book" pitchFamily="2" charset="0"/>
                <a:cs typeface="Didot" panose="02000503000000020003" pitchFamily="2" charset="-79"/>
              </a:rPr>
              <a:t>REDS</a:t>
            </a:r>
          </a:p>
        </p:txBody>
      </p:sp>
      <p:cxnSp>
        <p:nvCxnSpPr>
          <p:cNvPr id="9" name="Straight Connector 8">
            <a:extLst>
              <a:ext uri="{FF2B5EF4-FFF2-40B4-BE49-F238E27FC236}">
                <a16:creationId xmlns:a16="http://schemas.microsoft.com/office/drawing/2014/main" id="{8753C87D-16F4-2D40-9808-4B8B1C9CC958}"/>
              </a:ext>
            </a:extLst>
          </p:cNvPr>
          <p:cNvCxnSpPr/>
          <p:nvPr/>
        </p:nvCxnSpPr>
        <p:spPr>
          <a:xfrm>
            <a:off x="1387811" y="3429000"/>
            <a:ext cx="94163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A group of people holding wine glasses&#10;&#10;Description automatically generated with medium confidence">
            <a:extLst>
              <a:ext uri="{FF2B5EF4-FFF2-40B4-BE49-F238E27FC236}">
                <a16:creationId xmlns:a16="http://schemas.microsoft.com/office/drawing/2014/main" id="{39F769B3-3ED1-DD46-97A6-FAB9FF3243A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8000"/>
            <a:ext cx="12192000" cy="6858000"/>
          </a:xfrm>
          <a:prstGeom prst="rect">
            <a:avLst/>
          </a:prstGeom>
        </p:spPr>
      </p:pic>
      <p:sp>
        <p:nvSpPr>
          <p:cNvPr id="10" name="TextBox 9">
            <a:hlinkClick r:id="rId4" action="ppaction://hlinksldjump"/>
            <a:extLst>
              <a:ext uri="{FF2B5EF4-FFF2-40B4-BE49-F238E27FC236}">
                <a16:creationId xmlns:a16="http://schemas.microsoft.com/office/drawing/2014/main" id="{09B0A581-E329-B04A-91D7-8A579B125FC2}"/>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218616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descr="A group of people holding wine glasses&#10;&#10;Description automatically generated with medium confidence">
            <a:extLst>
              <a:ext uri="{FF2B5EF4-FFF2-40B4-BE49-F238E27FC236}">
                <a16:creationId xmlns:a16="http://schemas.microsoft.com/office/drawing/2014/main" id="{2F95F16F-1F73-4A46-B859-4079E04227D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52766"/>
            <a:ext cx="12192000" cy="6865448"/>
          </a:xfrm>
          <a:prstGeom prst="rect">
            <a:avLst/>
          </a:prstGeom>
        </p:spPr>
      </p:pic>
      <p:pic>
        <p:nvPicPr>
          <p:cNvPr id="113" name="Picture 112" descr="A group of people holding wine glasses&#10;&#10;Description automatically generated with medium confidence">
            <a:extLst>
              <a:ext uri="{FF2B5EF4-FFF2-40B4-BE49-F238E27FC236}">
                <a16:creationId xmlns:a16="http://schemas.microsoft.com/office/drawing/2014/main" id="{E7A1EDEF-050A-2C44-AEF3-4BEB56B0573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7" name="Rectangle 36">
            <a:extLst>
              <a:ext uri="{FF2B5EF4-FFF2-40B4-BE49-F238E27FC236}">
                <a16:creationId xmlns:a16="http://schemas.microsoft.com/office/drawing/2014/main" id="{3EDEE585-2E09-964A-8D27-B42918C00FA0}"/>
              </a:ext>
            </a:extLst>
          </p:cNvPr>
          <p:cNvSpPr/>
          <p:nvPr/>
        </p:nvSpPr>
        <p:spPr>
          <a:xfrm>
            <a:off x="0" y="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hlinkClick r:id="rId3" action="ppaction://hlinksldjump"/>
            <a:extLst>
              <a:ext uri="{FF2B5EF4-FFF2-40B4-BE49-F238E27FC236}">
                <a16:creationId xmlns:a16="http://schemas.microsoft.com/office/drawing/2014/main" id="{E9D15310-5370-E742-9844-5EC0F285A42F}"/>
              </a:ext>
            </a:extLst>
          </p:cNvPr>
          <p:cNvSpPr txBox="1"/>
          <p:nvPr/>
        </p:nvSpPr>
        <p:spPr>
          <a:xfrm>
            <a:off x="911622" y="731499"/>
            <a:ext cx="3126506" cy="707886"/>
          </a:xfrm>
          <a:prstGeom prst="rect">
            <a:avLst/>
          </a:prstGeom>
          <a:noFill/>
        </p:spPr>
        <p:txBody>
          <a:bodyPr wrap="square" rtlCol="0">
            <a:spAutoFit/>
          </a:bodyPr>
          <a:lstStyle/>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MEMBERS</a:t>
            </a:r>
          </a:p>
          <a:p>
            <a:r>
              <a:rPr lang="en-US" sz="2000" spc="600" dirty="0">
                <a:solidFill>
                  <a:schemeClr val="bg1"/>
                </a:solidFill>
                <a:latin typeface="Avenir Book" panose="02000503020000020003" pitchFamily="2" charset="0"/>
                <a:ea typeface="Heiti SC Medium" pitchFamily="2" charset="-128"/>
                <a:cs typeface="Aharoni" panose="02010803020104030203" pitchFamily="2" charset="-79"/>
              </a:rPr>
              <a:t>FAVOURITES</a:t>
            </a:r>
          </a:p>
        </p:txBody>
      </p:sp>
      <p:sp>
        <p:nvSpPr>
          <p:cNvPr id="16" name="TextBox 15">
            <a:extLst>
              <a:ext uri="{FF2B5EF4-FFF2-40B4-BE49-F238E27FC236}">
                <a16:creationId xmlns:a16="http://schemas.microsoft.com/office/drawing/2014/main" id="{879602D1-2ED1-404C-8686-421B23F26633}"/>
              </a:ext>
            </a:extLst>
          </p:cNvPr>
          <p:cNvSpPr txBox="1"/>
          <p:nvPr/>
        </p:nvSpPr>
        <p:spPr>
          <a:xfrm>
            <a:off x="906373" y="1439385"/>
            <a:ext cx="1950720" cy="400110"/>
          </a:xfrm>
          <a:prstGeom prst="rect">
            <a:avLst/>
          </a:prstGeom>
          <a:noFill/>
        </p:spPr>
        <p:txBody>
          <a:bodyPr wrap="square" rtlCol="0">
            <a:spAutoFit/>
          </a:bodyPr>
          <a:lstStyle/>
          <a:p>
            <a:r>
              <a:rPr lang="en-US" sz="2000" spc="600" dirty="0">
                <a:solidFill>
                  <a:schemeClr val="bg1"/>
                </a:solidFill>
                <a:latin typeface="Bodoni 72 Book" pitchFamily="2" charset="0"/>
                <a:cs typeface="Didot" panose="02000503000000020003" pitchFamily="2" charset="-79"/>
              </a:rPr>
              <a:t>REDS</a:t>
            </a:r>
            <a:endParaRPr lang="en-US" sz="3600" spc="600" dirty="0">
              <a:solidFill>
                <a:schemeClr val="bg1"/>
              </a:solidFill>
              <a:latin typeface="Bodoni 72 Book" pitchFamily="2" charset="0"/>
              <a:cs typeface="Didot" panose="02000503000000020003" pitchFamily="2" charset="-79"/>
            </a:endParaRPr>
          </a:p>
        </p:txBody>
      </p:sp>
      <p:cxnSp>
        <p:nvCxnSpPr>
          <p:cNvPr id="17" name="Straight Connector 16">
            <a:extLst>
              <a:ext uri="{FF2B5EF4-FFF2-40B4-BE49-F238E27FC236}">
                <a16:creationId xmlns:a16="http://schemas.microsoft.com/office/drawing/2014/main" id="{577DFD82-39CF-9C45-9D02-4CF8221C0175}"/>
              </a:ext>
            </a:extLst>
          </p:cNvPr>
          <p:cNvCxnSpPr>
            <a:cxnSpLocks/>
          </p:cNvCxnSpPr>
          <p:nvPr/>
        </p:nvCxnSpPr>
        <p:spPr>
          <a:xfrm>
            <a:off x="906373" y="190337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hlinkClick r:id="rId4" action="ppaction://hlinksldjump"/>
            <a:extLst>
              <a:ext uri="{FF2B5EF4-FFF2-40B4-BE49-F238E27FC236}">
                <a16:creationId xmlns:a16="http://schemas.microsoft.com/office/drawing/2014/main" id="{A6D668F8-2346-054F-813E-EBC449D2AF9F}"/>
              </a:ext>
            </a:extLst>
          </p:cNvPr>
          <p:cNvSpPr txBox="1"/>
          <p:nvPr/>
        </p:nvSpPr>
        <p:spPr>
          <a:xfrm>
            <a:off x="906373" y="1970192"/>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BIBI GRAETZ</a:t>
            </a:r>
          </a:p>
        </p:txBody>
      </p:sp>
      <p:cxnSp>
        <p:nvCxnSpPr>
          <p:cNvPr id="19" name="Straight Connector 18">
            <a:extLst>
              <a:ext uri="{FF2B5EF4-FFF2-40B4-BE49-F238E27FC236}">
                <a16:creationId xmlns:a16="http://schemas.microsoft.com/office/drawing/2014/main" id="{BEDFFD2F-7BE8-E94C-99BB-68D9AF53ADF0}"/>
              </a:ext>
            </a:extLst>
          </p:cNvPr>
          <p:cNvCxnSpPr>
            <a:cxnSpLocks/>
          </p:cNvCxnSpPr>
          <p:nvPr/>
        </p:nvCxnSpPr>
        <p:spPr>
          <a:xfrm>
            <a:off x="906370" y="2518419"/>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hlinkClick r:id="rId5" action="ppaction://hlinksldjump"/>
            <a:extLst>
              <a:ext uri="{FF2B5EF4-FFF2-40B4-BE49-F238E27FC236}">
                <a16:creationId xmlns:a16="http://schemas.microsoft.com/office/drawing/2014/main" id="{AE9AE1D8-5B3B-C742-8080-342556B08699}"/>
              </a:ext>
            </a:extLst>
          </p:cNvPr>
          <p:cNvSpPr txBox="1"/>
          <p:nvPr/>
        </p:nvSpPr>
        <p:spPr>
          <a:xfrm>
            <a:off x="906370" y="261456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DUCKHORN</a:t>
            </a:r>
          </a:p>
        </p:txBody>
      </p:sp>
      <p:cxnSp>
        <p:nvCxnSpPr>
          <p:cNvPr id="21" name="Straight Connector 20">
            <a:extLst>
              <a:ext uri="{FF2B5EF4-FFF2-40B4-BE49-F238E27FC236}">
                <a16:creationId xmlns:a16="http://schemas.microsoft.com/office/drawing/2014/main" id="{FCBC51B0-EA25-6446-A978-2062D7FA84D9}"/>
              </a:ext>
            </a:extLst>
          </p:cNvPr>
          <p:cNvCxnSpPr>
            <a:cxnSpLocks/>
          </p:cNvCxnSpPr>
          <p:nvPr/>
        </p:nvCxnSpPr>
        <p:spPr>
          <a:xfrm>
            <a:off x="906369" y="31686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hlinkClick r:id="rId6" action="ppaction://hlinksldjump"/>
            <a:extLst>
              <a:ext uri="{FF2B5EF4-FFF2-40B4-BE49-F238E27FC236}">
                <a16:creationId xmlns:a16="http://schemas.microsoft.com/office/drawing/2014/main" id="{8D0D1F1C-4524-EE44-896C-68439FC5A939}"/>
              </a:ext>
            </a:extLst>
          </p:cNvPr>
          <p:cNvSpPr txBox="1"/>
          <p:nvPr/>
        </p:nvSpPr>
        <p:spPr>
          <a:xfrm>
            <a:off x="906369" y="3260225"/>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TEXTBOOK</a:t>
            </a:r>
          </a:p>
        </p:txBody>
      </p:sp>
      <p:cxnSp>
        <p:nvCxnSpPr>
          <p:cNvPr id="23" name="Straight Connector 22">
            <a:extLst>
              <a:ext uri="{FF2B5EF4-FFF2-40B4-BE49-F238E27FC236}">
                <a16:creationId xmlns:a16="http://schemas.microsoft.com/office/drawing/2014/main" id="{42BC168C-F73C-D545-894A-4F440A5F9E4D}"/>
              </a:ext>
            </a:extLst>
          </p:cNvPr>
          <p:cNvCxnSpPr>
            <a:cxnSpLocks/>
          </p:cNvCxnSpPr>
          <p:nvPr/>
        </p:nvCxnSpPr>
        <p:spPr>
          <a:xfrm>
            <a:off x="906369" y="3802687"/>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hlinkClick r:id="rId7" action="ppaction://hlinksldjump"/>
            <a:extLst>
              <a:ext uri="{FF2B5EF4-FFF2-40B4-BE49-F238E27FC236}">
                <a16:creationId xmlns:a16="http://schemas.microsoft.com/office/drawing/2014/main" id="{4766792E-BA07-6343-A41D-485F58F8705B}"/>
              </a:ext>
            </a:extLst>
          </p:cNvPr>
          <p:cNvSpPr txBox="1"/>
          <p:nvPr/>
        </p:nvSpPr>
        <p:spPr>
          <a:xfrm>
            <a:off x="906369" y="3889260"/>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RIDGE</a:t>
            </a:r>
          </a:p>
        </p:txBody>
      </p:sp>
      <p:sp>
        <p:nvSpPr>
          <p:cNvPr id="26" name="TextBox 25">
            <a:extLst>
              <a:ext uri="{FF2B5EF4-FFF2-40B4-BE49-F238E27FC236}">
                <a16:creationId xmlns:a16="http://schemas.microsoft.com/office/drawing/2014/main" id="{9FCE590B-025F-1549-9490-9DB5D5CBAB37}"/>
              </a:ext>
            </a:extLst>
          </p:cNvPr>
          <p:cNvSpPr txBox="1"/>
          <p:nvPr/>
        </p:nvSpPr>
        <p:spPr>
          <a:xfrm>
            <a:off x="906370" y="2199572"/>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sp>
        <p:nvSpPr>
          <p:cNvPr id="27" name="TextBox 26">
            <a:extLst>
              <a:ext uri="{FF2B5EF4-FFF2-40B4-BE49-F238E27FC236}">
                <a16:creationId xmlns:a16="http://schemas.microsoft.com/office/drawing/2014/main" id="{2FD59E46-3526-5546-BC17-A03E76D6EFC6}"/>
              </a:ext>
            </a:extLst>
          </p:cNvPr>
          <p:cNvSpPr txBox="1"/>
          <p:nvPr/>
        </p:nvSpPr>
        <p:spPr>
          <a:xfrm>
            <a:off x="906369" y="285402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28" name="TextBox 27">
            <a:extLst>
              <a:ext uri="{FF2B5EF4-FFF2-40B4-BE49-F238E27FC236}">
                <a16:creationId xmlns:a16="http://schemas.microsoft.com/office/drawing/2014/main" id="{0B512801-35B4-AD46-A84F-94AA3DBA42B1}"/>
              </a:ext>
            </a:extLst>
          </p:cNvPr>
          <p:cNvSpPr txBox="1"/>
          <p:nvPr/>
        </p:nvSpPr>
        <p:spPr>
          <a:xfrm>
            <a:off x="906369" y="3499721"/>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sp>
        <p:nvSpPr>
          <p:cNvPr id="29" name="TextBox 28">
            <a:extLst>
              <a:ext uri="{FF2B5EF4-FFF2-40B4-BE49-F238E27FC236}">
                <a16:creationId xmlns:a16="http://schemas.microsoft.com/office/drawing/2014/main" id="{103C575A-E72B-D441-B6F3-FC9F5A27544A}"/>
              </a:ext>
            </a:extLst>
          </p:cNvPr>
          <p:cNvSpPr txBox="1"/>
          <p:nvPr/>
        </p:nvSpPr>
        <p:spPr>
          <a:xfrm>
            <a:off x="906369" y="4118024"/>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30" name="Straight Connector 29">
            <a:extLst>
              <a:ext uri="{FF2B5EF4-FFF2-40B4-BE49-F238E27FC236}">
                <a16:creationId xmlns:a16="http://schemas.microsoft.com/office/drawing/2014/main" id="{5401803A-7FB2-B246-9BE0-07B604A1BEC7}"/>
              </a:ext>
            </a:extLst>
          </p:cNvPr>
          <p:cNvCxnSpPr>
            <a:cxnSpLocks/>
          </p:cNvCxnSpPr>
          <p:nvPr/>
        </p:nvCxnSpPr>
        <p:spPr>
          <a:xfrm>
            <a:off x="906369" y="4428225"/>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Graphic 31" descr="Caret Left with solid fill">
            <a:hlinkClick r:id="rId4" action="ppaction://hlinksldjump"/>
            <a:extLst>
              <a:ext uri="{FF2B5EF4-FFF2-40B4-BE49-F238E27FC236}">
                <a16:creationId xmlns:a16="http://schemas.microsoft.com/office/drawing/2014/main" id="{969B0A27-D756-7844-BF6C-27350170D4A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1984" y="2026630"/>
            <a:ext cx="341785" cy="341785"/>
          </a:xfrm>
          <a:prstGeom prst="rect">
            <a:avLst/>
          </a:prstGeom>
        </p:spPr>
      </p:pic>
      <p:pic>
        <p:nvPicPr>
          <p:cNvPr id="33" name="Graphic 32" descr="Caret Left with solid fill">
            <a:hlinkClick r:id="rId5" action="ppaction://hlinksldjump"/>
            <a:extLst>
              <a:ext uri="{FF2B5EF4-FFF2-40B4-BE49-F238E27FC236}">
                <a16:creationId xmlns:a16="http://schemas.microsoft.com/office/drawing/2014/main" id="{335C0F34-9093-B649-9771-02A008DF64C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1984" y="2685102"/>
            <a:ext cx="341785" cy="341785"/>
          </a:xfrm>
          <a:prstGeom prst="rect">
            <a:avLst/>
          </a:prstGeom>
        </p:spPr>
      </p:pic>
      <p:pic>
        <p:nvPicPr>
          <p:cNvPr id="34" name="Graphic 33" descr="Caret Left with solid fill">
            <a:hlinkClick r:id="rId6" action="ppaction://hlinksldjump"/>
            <a:extLst>
              <a:ext uri="{FF2B5EF4-FFF2-40B4-BE49-F238E27FC236}">
                <a16:creationId xmlns:a16="http://schemas.microsoft.com/office/drawing/2014/main" id="{CCA4F614-2383-9B44-8BE5-5632A291217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1984" y="3324416"/>
            <a:ext cx="341785" cy="341785"/>
          </a:xfrm>
          <a:prstGeom prst="rect">
            <a:avLst/>
          </a:prstGeom>
        </p:spPr>
      </p:pic>
      <p:pic>
        <p:nvPicPr>
          <p:cNvPr id="35" name="Graphic 34" descr="Caret Left with solid fill">
            <a:hlinkClick r:id="rId7" action="ppaction://hlinksldjump"/>
            <a:extLst>
              <a:ext uri="{FF2B5EF4-FFF2-40B4-BE49-F238E27FC236}">
                <a16:creationId xmlns:a16="http://schemas.microsoft.com/office/drawing/2014/main" id="{18E65319-2EBC-1E45-A48C-587D50D03739}"/>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1982" y="3951625"/>
            <a:ext cx="341785" cy="341785"/>
          </a:xfrm>
          <a:prstGeom prst="rect">
            <a:avLst/>
          </a:prstGeom>
        </p:spPr>
      </p:pic>
      <p:sp>
        <p:nvSpPr>
          <p:cNvPr id="98" name="TextBox 97">
            <a:hlinkClick r:id="rId10" action="ppaction://hlinksldjump"/>
            <a:extLst>
              <a:ext uri="{FF2B5EF4-FFF2-40B4-BE49-F238E27FC236}">
                <a16:creationId xmlns:a16="http://schemas.microsoft.com/office/drawing/2014/main" id="{B68F7FFE-EB3B-9144-93FD-35CFA8630A79}"/>
              </a:ext>
            </a:extLst>
          </p:cNvPr>
          <p:cNvSpPr txBox="1"/>
          <p:nvPr/>
        </p:nvSpPr>
        <p:spPr>
          <a:xfrm>
            <a:off x="906369" y="4485367"/>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ANTINORI</a:t>
            </a:r>
          </a:p>
        </p:txBody>
      </p:sp>
      <p:sp>
        <p:nvSpPr>
          <p:cNvPr id="99" name="TextBox 98">
            <a:extLst>
              <a:ext uri="{FF2B5EF4-FFF2-40B4-BE49-F238E27FC236}">
                <a16:creationId xmlns:a16="http://schemas.microsoft.com/office/drawing/2014/main" id="{567DE39E-86C1-B248-81CC-B7764562D8CE}"/>
              </a:ext>
            </a:extLst>
          </p:cNvPr>
          <p:cNvSpPr txBox="1"/>
          <p:nvPr/>
        </p:nvSpPr>
        <p:spPr>
          <a:xfrm>
            <a:off x="906368" y="4719480"/>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TUSCANY, ITALY</a:t>
            </a:r>
          </a:p>
        </p:txBody>
      </p:sp>
      <p:cxnSp>
        <p:nvCxnSpPr>
          <p:cNvPr id="100" name="Straight Connector 99">
            <a:extLst>
              <a:ext uri="{FF2B5EF4-FFF2-40B4-BE49-F238E27FC236}">
                <a16:creationId xmlns:a16="http://schemas.microsoft.com/office/drawing/2014/main" id="{D67582F7-15E4-8C46-ACC4-8A71EF7571CD}"/>
              </a:ext>
            </a:extLst>
          </p:cNvPr>
          <p:cNvCxnSpPr>
            <a:cxnSpLocks/>
          </p:cNvCxnSpPr>
          <p:nvPr/>
        </p:nvCxnSpPr>
        <p:spPr>
          <a:xfrm>
            <a:off x="906368" y="4993224"/>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TextBox 100">
            <a:hlinkClick r:id="rId11" action="ppaction://hlinksldjump"/>
            <a:extLst>
              <a:ext uri="{FF2B5EF4-FFF2-40B4-BE49-F238E27FC236}">
                <a16:creationId xmlns:a16="http://schemas.microsoft.com/office/drawing/2014/main" id="{3E07BD31-A00B-F447-8F41-8B427DAE615C}"/>
              </a:ext>
            </a:extLst>
          </p:cNvPr>
          <p:cNvSpPr txBox="1"/>
          <p:nvPr/>
        </p:nvSpPr>
        <p:spPr>
          <a:xfrm>
            <a:off x="906368" y="5078598"/>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CADE</a:t>
            </a:r>
          </a:p>
        </p:txBody>
      </p:sp>
      <p:sp>
        <p:nvSpPr>
          <p:cNvPr id="102" name="TextBox 101">
            <a:extLst>
              <a:ext uri="{FF2B5EF4-FFF2-40B4-BE49-F238E27FC236}">
                <a16:creationId xmlns:a16="http://schemas.microsoft.com/office/drawing/2014/main" id="{6BB01340-E0CA-734D-84EB-C7B93F202252}"/>
              </a:ext>
            </a:extLst>
          </p:cNvPr>
          <p:cNvSpPr txBox="1"/>
          <p:nvPr/>
        </p:nvSpPr>
        <p:spPr>
          <a:xfrm>
            <a:off x="906368" y="5312185"/>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cxnSp>
        <p:nvCxnSpPr>
          <p:cNvPr id="103" name="Straight Connector 102">
            <a:extLst>
              <a:ext uri="{FF2B5EF4-FFF2-40B4-BE49-F238E27FC236}">
                <a16:creationId xmlns:a16="http://schemas.microsoft.com/office/drawing/2014/main" id="{4BF8E66E-F985-C647-8A79-20BE391270E3}"/>
              </a:ext>
            </a:extLst>
          </p:cNvPr>
          <p:cNvCxnSpPr>
            <a:cxnSpLocks/>
          </p:cNvCxnSpPr>
          <p:nvPr/>
        </p:nvCxnSpPr>
        <p:spPr>
          <a:xfrm>
            <a:off x="906368" y="5632321"/>
            <a:ext cx="31265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TextBox 103">
            <a:hlinkClick r:id="rId12" action="ppaction://hlinksldjump"/>
            <a:extLst>
              <a:ext uri="{FF2B5EF4-FFF2-40B4-BE49-F238E27FC236}">
                <a16:creationId xmlns:a16="http://schemas.microsoft.com/office/drawing/2014/main" id="{79B0E767-EE6D-624F-B787-4F8154952320}"/>
              </a:ext>
            </a:extLst>
          </p:cNvPr>
          <p:cNvSpPr txBox="1"/>
          <p:nvPr/>
        </p:nvSpPr>
        <p:spPr>
          <a:xfrm>
            <a:off x="906368" y="5713373"/>
            <a:ext cx="3126506" cy="307777"/>
          </a:xfrm>
          <a:prstGeom prst="rect">
            <a:avLst/>
          </a:prstGeom>
          <a:noFill/>
        </p:spPr>
        <p:txBody>
          <a:bodyPr wrap="square" rtlCol="0">
            <a:spAutoFit/>
          </a:bodyPr>
          <a:lstStyle/>
          <a:p>
            <a:r>
              <a:rPr lang="en-US" sz="1400" spc="600" dirty="0">
                <a:solidFill>
                  <a:schemeClr val="bg1"/>
                </a:solidFill>
                <a:latin typeface="Avenir Book" panose="02000503020000020003" pitchFamily="2" charset="0"/>
                <a:ea typeface="Heiti SC Medium" pitchFamily="2" charset="-128"/>
                <a:cs typeface="Aharoni" panose="02010803020104030203" pitchFamily="2" charset="-79"/>
              </a:rPr>
              <a:t>JOSEPH PHELPS</a:t>
            </a:r>
          </a:p>
        </p:txBody>
      </p:sp>
      <p:sp>
        <p:nvSpPr>
          <p:cNvPr id="105" name="TextBox 104">
            <a:extLst>
              <a:ext uri="{FF2B5EF4-FFF2-40B4-BE49-F238E27FC236}">
                <a16:creationId xmlns:a16="http://schemas.microsoft.com/office/drawing/2014/main" id="{E50BC603-5BC4-C841-A888-150AAB0401C7}"/>
              </a:ext>
            </a:extLst>
          </p:cNvPr>
          <p:cNvSpPr txBox="1"/>
          <p:nvPr/>
        </p:nvSpPr>
        <p:spPr>
          <a:xfrm>
            <a:off x="906368" y="5941289"/>
            <a:ext cx="3126506" cy="261610"/>
          </a:xfrm>
          <a:prstGeom prst="rect">
            <a:avLst/>
          </a:prstGeom>
          <a:noFill/>
        </p:spPr>
        <p:txBody>
          <a:bodyPr wrap="square" rtlCol="0">
            <a:spAutoFit/>
          </a:bodyPr>
          <a:lstStyle/>
          <a:p>
            <a:r>
              <a:rPr lang="en-US" sz="1050" spc="600" dirty="0">
                <a:solidFill>
                  <a:schemeClr val="bg1"/>
                </a:solidFill>
                <a:latin typeface="Avenir Book" panose="02000503020000020003" pitchFamily="2" charset="0"/>
                <a:ea typeface="Heiti SC Medium" pitchFamily="2" charset="-128"/>
                <a:cs typeface="Aharoni" panose="02010803020104030203" pitchFamily="2" charset="-79"/>
              </a:rPr>
              <a:t>CALIFORNIA, USA</a:t>
            </a:r>
          </a:p>
        </p:txBody>
      </p:sp>
      <p:pic>
        <p:nvPicPr>
          <p:cNvPr id="106" name="Graphic 105" descr="Caret Left with solid fill">
            <a:hlinkClick r:id="rId12" action="ppaction://hlinksldjump"/>
            <a:extLst>
              <a:ext uri="{FF2B5EF4-FFF2-40B4-BE49-F238E27FC236}">
                <a16:creationId xmlns:a16="http://schemas.microsoft.com/office/drawing/2014/main" id="{DAC1FBFB-AE79-1C44-BF68-D80CB88EC9C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1981" y="5795790"/>
            <a:ext cx="341785" cy="341785"/>
          </a:xfrm>
          <a:prstGeom prst="rect">
            <a:avLst/>
          </a:prstGeom>
        </p:spPr>
      </p:pic>
      <p:pic>
        <p:nvPicPr>
          <p:cNvPr id="107" name="Graphic 106" descr="Caret Left with solid fill">
            <a:hlinkClick r:id="rId11" action="ppaction://hlinksldjump"/>
            <a:extLst>
              <a:ext uri="{FF2B5EF4-FFF2-40B4-BE49-F238E27FC236}">
                <a16:creationId xmlns:a16="http://schemas.microsoft.com/office/drawing/2014/main" id="{D0D8EC6C-7B7E-1240-94DD-D814071BFE0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9481" y="5149883"/>
            <a:ext cx="341785" cy="341785"/>
          </a:xfrm>
          <a:prstGeom prst="rect">
            <a:avLst/>
          </a:prstGeom>
        </p:spPr>
      </p:pic>
      <p:pic>
        <p:nvPicPr>
          <p:cNvPr id="108" name="Graphic 107" descr="Caret Left with solid fill">
            <a:hlinkClick r:id="rId10" action="ppaction://hlinksldjump"/>
            <a:extLst>
              <a:ext uri="{FF2B5EF4-FFF2-40B4-BE49-F238E27FC236}">
                <a16:creationId xmlns:a16="http://schemas.microsoft.com/office/drawing/2014/main" id="{482E50C2-7907-5147-B377-B71D2B337CA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3861982" y="4537212"/>
            <a:ext cx="341785" cy="341785"/>
          </a:xfrm>
          <a:prstGeom prst="rect">
            <a:avLst/>
          </a:prstGeom>
        </p:spPr>
      </p:pic>
      <p:sp>
        <p:nvSpPr>
          <p:cNvPr id="115" name="Rectangle 114">
            <a:extLst>
              <a:ext uri="{FF2B5EF4-FFF2-40B4-BE49-F238E27FC236}">
                <a16:creationId xmlns:a16="http://schemas.microsoft.com/office/drawing/2014/main" id="{564DC095-DCE0-D14D-AFF1-6D5B03C56B51}"/>
              </a:ext>
            </a:extLst>
          </p:cNvPr>
          <p:cNvSpPr/>
          <p:nvPr/>
        </p:nvSpPr>
        <p:spPr>
          <a:xfrm>
            <a:off x="0" y="6858000"/>
            <a:ext cx="5120640" cy="6858000"/>
          </a:xfrm>
          <a:prstGeom prst="rect">
            <a:avLst/>
          </a:prstGeom>
          <a:solidFill>
            <a:srgbClr val="1C2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9" name="Picture 118" descr="A group of people holding wine glasses&#10;&#10;Description automatically generated with medium confidence">
            <a:extLst>
              <a:ext uri="{FF2B5EF4-FFF2-40B4-BE49-F238E27FC236}">
                <a16:creationId xmlns:a16="http://schemas.microsoft.com/office/drawing/2014/main" id="{F0A0F819-DE46-DF40-AD6B-5B755C6EFA7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6868054"/>
            <a:ext cx="12192000" cy="6865448"/>
          </a:xfrm>
          <a:prstGeom prst="rect">
            <a:avLst/>
          </a:prstGeom>
        </p:spPr>
      </p:pic>
      <p:sp>
        <p:nvSpPr>
          <p:cNvPr id="120" name="TextBox 119">
            <a:hlinkClick r:id="rId13" action="ppaction://hlinksldjump"/>
            <a:extLst>
              <a:ext uri="{FF2B5EF4-FFF2-40B4-BE49-F238E27FC236}">
                <a16:creationId xmlns:a16="http://schemas.microsoft.com/office/drawing/2014/main" id="{16CB9261-8177-BA48-A138-66B8F7B24B1C}"/>
              </a:ext>
            </a:extLst>
          </p:cNvPr>
          <p:cNvSpPr txBox="1"/>
          <p:nvPr/>
        </p:nvSpPr>
        <p:spPr>
          <a:xfrm>
            <a:off x="266788" y="6353016"/>
            <a:ext cx="1431718" cy="261610"/>
          </a:xfrm>
          <a:prstGeom prst="rect">
            <a:avLst/>
          </a:prstGeom>
          <a:noFill/>
        </p:spPr>
        <p:txBody>
          <a:bodyPr wrap="square" rtlCol="0">
            <a:spAutoFit/>
          </a:bodyPr>
          <a:lstStyle/>
          <a:p>
            <a:r>
              <a:rPr lang="en-US" sz="1100" spc="600" dirty="0">
                <a:solidFill>
                  <a:schemeClr val="bg1"/>
                </a:solidFill>
                <a:latin typeface="Avenir Book" panose="02000503020000020003" pitchFamily="2" charset="0"/>
                <a:ea typeface="Heiti SC Medium" pitchFamily="2" charset="-128"/>
                <a:cs typeface="Aharoni" panose="02010803020104030203" pitchFamily="2" charset="-79"/>
              </a:rPr>
              <a:t>&lt; HOME</a:t>
            </a:r>
          </a:p>
        </p:txBody>
      </p:sp>
    </p:spTree>
    <p:extLst>
      <p:ext uri="{BB962C8B-B14F-4D97-AF65-F5344CB8AC3E}">
        <p14:creationId xmlns:p14="http://schemas.microsoft.com/office/powerpoint/2010/main" val="136581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8880</TotalTime>
  <Words>2963</Words>
  <Application>Microsoft Macintosh PowerPoint</Application>
  <PresentationFormat>Widescreen</PresentationFormat>
  <Paragraphs>727</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Avenir Book</vt:lpstr>
      <vt:lpstr>Bodoni 72 Book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Hoekstra</dc:creator>
  <cp:lastModifiedBy>Alyssa Hoekstra</cp:lastModifiedBy>
  <cp:revision>13</cp:revision>
  <dcterms:created xsi:type="dcterms:W3CDTF">2023-01-20T16:09:36Z</dcterms:created>
  <dcterms:modified xsi:type="dcterms:W3CDTF">2023-02-07T14:49:05Z</dcterms:modified>
</cp:coreProperties>
</file>